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9" r:id="rId4"/>
    <p:sldMasterId id="2147483743" r:id="rId5"/>
  </p:sldMasterIdLst>
  <p:notesMasterIdLst>
    <p:notesMasterId r:id="rId82"/>
  </p:notesMasterIdLst>
  <p:handoutMasterIdLst>
    <p:handoutMasterId r:id="rId83"/>
  </p:handoutMasterIdLst>
  <p:sldIdLst>
    <p:sldId id="2269" r:id="rId6"/>
    <p:sldId id="2255" r:id="rId7"/>
    <p:sldId id="2272" r:id="rId8"/>
    <p:sldId id="2256" r:id="rId9"/>
    <p:sldId id="2845" r:id="rId10"/>
    <p:sldId id="2993" r:id="rId11"/>
    <p:sldId id="2995" r:id="rId12"/>
    <p:sldId id="2996" r:id="rId13"/>
    <p:sldId id="2998" r:id="rId14"/>
    <p:sldId id="2999" r:id="rId15"/>
    <p:sldId id="3000" r:id="rId16"/>
    <p:sldId id="3001" r:id="rId17"/>
    <p:sldId id="3002" r:id="rId18"/>
    <p:sldId id="3003" r:id="rId19"/>
    <p:sldId id="3065" r:id="rId20"/>
    <p:sldId id="3005" r:id="rId21"/>
    <p:sldId id="3006" r:id="rId22"/>
    <p:sldId id="3007" r:id="rId23"/>
    <p:sldId id="3008" r:id="rId24"/>
    <p:sldId id="3009" r:id="rId25"/>
    <p:sldId id="3066" r:id="rId26"/>
    <p:sldId id="3011" r:id="rId27"/>
    <p:sldId id="3012" r:id="rId28"/>
    <p:sldId id="3013" r:id="rId29"/>
    <p:sldId id="3014" r:id="rId30"/>
    <p:sldId id="3015" r:id="rId31"/>
    <p:sldId id="3016" r:id="rId32"/>
    <p:sldId id="3017" r:id="rId33"/>
    <p:sldId id="3018" r:id="rId34"/>
    <p:sldId id="3067" r:id="rId35"/>
    <p:sldId id="3020" r:id="rId36"/>
    <p:sldId id="3021" r:id="rId37"/>
    <p:sldId id="3022" r:id="rId38"/>
    <p:sldId id="3023" r:id="rId39"/>
    <p:sldId id="3024" r:id="rId40"/>
    <p:sldId id="3025" r:id="rId41"/>
    <p:sldId id="3026" r:id="rId42"/>
    <p:sldId id="3068" r:id="rId43"/>
    <p:sldId id="3028" r:id="rId44"/>
    <p:sldId id="3029" r:id="rId45"/>
    <p:sldId id="3030" r:id="rId46"/>
    <p:sldId id="3031" r:id="rId47"/>
    <p:sldId id="3032" r:id="rId48"/>
    <p:sldId id="3033" r:id="rId49"/>
    <p:sldId id="3034" r:id="rId50"/>
    <p:sldId id="3069" r:id="rId51"/>
    <p:sldId id="3036" r:id="rId52"/>
    <p:sldId id="3037" r:id="rId53"/>
    <p:sldId id="3038" r:id="rId54"/>
    <p:sldId id="3039" r:id="rId55"/>
    <p:sldId id="3070" r:id="rId56"/>
    <p:sldId id="3040" r:id="rId57"/>
    <p:sldId id="3041" r:id="rId58"/>
    <p:sldId id="3043" r:id="rId59"/>
    <p:sldId id="3044" r:id="rId60"/>
    <p:sldId id="3062" r:id="rId61"/>
    <p:sldId id="3045" r:id="rId62"/>
    <p:sldId id="3046" r:id="rId63"/>
    <p:sldId id="3071" r:id="rId64"/>
    <p:sldId id="3048" r:id="rId65"/>
    <p:sldId id="3049" r:id="rId66"/>
    <p:sldId id="3050" r:id="rId67"/>
    <p:sldId id="3051" r:id="rId68"/>
    <p:sldId id="3052" r:id="rId69"/>
    <p:sldId id="3053" r:id="rId70"/>
    <p:sldId id="3054" r:id="rId71"/>
    <p:sldId id="3072" r:id="rId72"/>
    <p:sldId id="3056" r:id="rId73"/>
    <p:sldId id="3057" r:id="rId74"/>
    <p:sldId id="3058" r:id="rId75"/>
    <p:sldId id="3059" r:id="rId76"/>
    <p:sldId id="3063" r:id="rId77"/>
    <p:sldId id="3060" r:id="rId78"/>
    <p:sldId id="3064" r:id="rId79"/>
    <p:sldId id="3061" r:id="rId80"/>
    <p:sldId id="2826" r:id="rId81"/>
  </p:sldIdLst>
  <p:sldSz cx="9144000" cy="5143500" type="screen16x9"/>
  <p:notesSz cx="7104063" cy="10234613"/>
  <p:embeddedFontLst>
    <p:embeddedFont>
      <p:font typeface="D2Coding" panose="020B0609020101020101" pitchFamily="49" charset="-127"/>
      <p:regular r:id="rId84"/>
      <p:bold r:id="rId85"/>
    </p:embeddedFont>
    <p:embeddedFont>
      <p:font typeface="맑은 고딕" panose="020B0503020000020004" pitchFamily="34" charset="-127"/>
      <p:regular r:id="rId86"/>
      <p:bold r:id="rId87"/>
    </p:embeddedFont>
    <p:embeddedFont>
      <p:font typeface="나눔고딕 ExtraBold" panose="020D0904000000000000" pitchFamily="34" charset="-127"/>
      <p:bold r:id="rId88"/>
    </p:embeddedFont>
    <p:embeddedFont>
      <p:font typeface="Calibri" panose="020F0502020204030204" pitchFamily="34" charset="0"/>
      <p:regular r:id="rId89"/>
      <p:bold r:id="rId90"/>
      <p:italic r:id="rId91"/>
      <p:boldItalic r:id="rId92"/>
    </p:embeddedFont>
    <p:embeddedFont>
      <p:font typeface="Calibri Light" panose="020F0302020204030204" pitchFamily="34" charset="0"/>
      <p:regular r:id="rId93"/>
      <p:italic r:id="rId94"/>
    </p:embeddedFont>
    <p:embeddedFont>
      <p:font typeface="Consolas" panose="020B0609020204030204" pitchFamily="49" charset="0"/>
      <p:regular r:id="rId95"/>
      <p:bold r:id="rId96"/>
      <p:italic r:id="rId97"/>
      <p:boldItalic r:id="rId98"/>
    </p:embeddedFont>
    <p:embeddedFont>
      <p:font typeface="Lato" panose="020F0502020204030203" pitchFamily="34" charset="0"/>
      <p:regular r:id="rId99"/>
      <p:bold r:id="rId100"/>
      <p:italic r:id="rId101"/>
      <p:boldItalic r:id="rId102"/>
    </p:embeddedFont>
    <p:embeddedFont>
      <p:font typeface="Noto Sans" panose="020B0502040504020204" pitchFamily="34" charset="0"/>
      <p:regular r:id="rId103"/>
      <p:bold r:id="rId104"/>
      <p:italic r:id="rId105"/>
      <p:boldItalic r:id="rId106"/>
    </p:embeddedFont>
    <p:embeddedFont>
      <p:font typeface="Roboto" panose="02000000000000000000" pitchFamily="2" charset="0"/>
      <p:regular r:id="rId107"/>
      <p:bold r:id="rId108"/>
      <p:italic r:id="rId109"/>
      <p:boldItalic r:id="rId110"/>
    </p:embeddedFont>
    <p:embeddedFont>
      <p:font typeface="SamsungOne 400" panose="020B0503030303020204" pitchFamily="34" charset="0"/>
      <p:regular r:id="rId111"/>
    </p:embeddedFont>
  </p:embeddedFontLst>
  <p:defaultTextStyle>
    <a:defPPr>
      <a:defRPr lang="en-US"/>
    </a:defPPr>
    <a:lvl1pPr marL="0" algn="l" defTabSz="389717" rtl="0" eaLnBrk="1" latinLnBrk="0" hangingPunct="1">
      <a:defRPr sz="1534" kern="1200">
        <a:solidFill>
          <a:schemeClr val="tx1"/>
        </a:solidFill>
        <a:latin typeface="+mn-lt"/>
        <a:ea typeface="+mn-ea"/>
        <a:cs typeface="+mn-cs"/>
      </a:defRPr>
    </a:lvl1pPr>
    <a:lvl2pPr marL="389717" algn="l" defTabSz="389717" rtl="0" eaLnBrk="1" latinLnBrk="0" hangingPunct="1">
      <a:defRPr sz="1534" kern="1200">
        <a:solidFill>
          <a:schemeClr val="tx1"/>
        </a:solidFill>
        <a:latin typeface="+mn-lt"/>
        <a:ea typeface="+mn-ea"/>
        <a:cs typeface="+mn-cs"/>
      </a:defRPr>
    </a:lvl2pPr>
    <a:lvl3pPr marL="779435" algn="l" defTabSz="389717" rtl="0" eaLnBrk="1" latinLnBrk="0" hangingPunct="1">
      <a:defRPr sz="1534" kern="1200">
        <a:solidFill>
          <a:schemeClr val="tx1"/>
        </a:solidFill>
        <a:latin typeface="+mn-lt"/>
        <a:ea typeface="+mn-ea"/>
        <a:cs typeface="+mn-cs"/>
      </a:defRPr>
    </a:lvl3pPr>
    <a:lvl4pPr marL="1169152" algn="l" defTabSz="389717" rtl="0" eaLnBrk="1" latinLnBrk="0" hangingPunct="1">
      <a:defRPr sz="1534" kern="1200">
        <a:solidFill>
          <a:schemeClr val="tx1"/>
        </a:solidFill>
        <a:latin typeface="+mn-lt"/>
        <a:ea typeface="+mn-ea"/>
        <a:cs typeface="+mn-cs"/>
      </a:defRPr>
    </a:lvl4pPr>
    <a:lvl5pPr marL="1558869" algn="l" defTabSz="389717" rtl="0" eaLnBrk="1" latinLnBrk="0" hangingPunct="1">
      <a:defRPr sz="1534" kern="1200">
        <a:solidFill>
          <a:schemeClr val="tx1"/>
        </a:solidFill>
        <a:latin typeface="+mn-lt"/>
        <a:ea typeface="+mn-ea"/>
        <a:cs typeface="+mn-cs"/>
      </a:defRPr>
    </a:lvl5pPr>
    <a:lvl6pPr marL="1948586" algn="l" defTabSz="389717" rtl="0" eaLnBrk="1" latinLnBrk="0" hangingPunct="1">
      <a:defRPr sz="1534" kern="1200">
        <a:solidFill>
          <a:schemeClr val="tx1"/>
        </a:solidFill>
        <a:latin typeface="+mn-lt"/>
        <a:ea typeface="+mn-ea"/>
        <a:cs typeface="+mn-cs"/>
      </a:defRPr>
    </a:lvl6pPr>
    <a:lvl7pPr marL="2338304" algn="l" defTabSz="389717" rtl="0" eaLnBrk="1" latinLnBrk="0" hangingPunct="1">
      <a:defRPr sz="1534" kern="1200">
        <a:solidFill>
          <a:schemeClr val="tx1"/>
        </a:solidFill>
        <a:latin typeface="+mn-lt"/>
        <a:ea typeface="+mn-ea"/>
        <a:cs typeface="+mn-cs"/>
      </a:defRPr>
    </a:lvl7pPr>
    <a:lvl8pPr marL="2728021" algn="l" defTabSz="389717" rtl="0" eaLnBrk="1" latinLnBrk="0" hangingPunct="1">
      <a:defRPr sz="1534" kern="1200">
        <a:solidFill>
          <a:schemeClr val="tx1"/>
        </a:solidFill>
        <a:latin typeface="+mn-lt"/>
        <a:ea typeface="+mn-ea"/>
        <a:cs typeface="+mn-cs"/>
      </a:defRPr>
    </a:lvl8pPr>
    <a:lvl9pPr marL="3117738" algn="l" defTabSz="389717" rtl="0" eaLnBrk="1" latinLnBrk="0" hangingPunct="1">
      <a:defRPr sz="153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A54FFA-ACFB-48FD-B136-9687EC8143F8}">
          <p14:sldIdLst>
            <p14:sldId id="2269"/>
            <p14:sldId id="2255"/>
            <p14:sldId id="2272"/>
          </p14:sldIdLst>
        </p14:section>
        <p14:section name="Unit 1" id="{FBD571C7-84AF-467A-9EBD-68E9BA2991B5}">
          <p14:sldIdLst>
            <p14:sldId id="2256"/>
            <p14:sldId id="2845"/>
            <p14:sldId id="2993"/>
            <p14:sldId id="2995"/>
            <p14:sldId id="2996"/>
            <p14:sldId id="2998"/>
            <p14:sldId id="2999"/>
            <p14:sldId id="3000"/>
            <p14:sldId id="3001"/>
            <p14:sldId id="3002"/>
            <p14:sldId id="3003"/>
            <p14:sldId id="3065"/>
            <p14:sldId id="3005"/>
            <p14:sldId id="3006"/>
            <p14:sldId id="3007"/>
            <p14:sldId id="3008"/>
            <p14:sldId id="3009"/>
            <p14:sldId id="3066"/>
            <p14:sldId id="3011"/>
            <p14:sldId id="3012"/>
            <p14:sldId id="3013"/>
            <p14:sldId id="3014"/>
            <p14:sldId id="3015"/>
            <p14:sldId id="3016"/>
            <p14:sldId id="3017"/>
            <p14:sldId id="3018"/>
            <p14:sldId id="3067"/>
            <p14:sldId id="3020"/>
            <p14:sldId id="3021"/>
            <p14:sldId id="3022"/>
            <p14:sldId id="3023"/>
            <p14:sldId id="3024"/>
            <p14:sldId id="3025"/>
            <p14:sldId id="3026"/>
          </p14:sldIdLst>
        </p14:section>
        <p14:section name="Unit 2" id="{7412B718-52C2-4EDA-94F5-D781973AAAE9}">
          <p14:sldIdLst>
            <p14:sldId id="3068"/>
            <p14:sldId id="3028"/>
            <p14:sldId id="3029"/>
            <p14:sldId id="3030"/>
            <p14:sldId id="3031"/>
            <p14:sldId id="3032"/>
            <p14:sldId id="3033"/>
            <p14:sldId id="3034"/>
            <p14:sldId id="3069"/>
            <p14:sldId id="3036"/>
            <p14:sldId id="3037"/>
            <p14:sldId id="3038"/>
            <p14:sldId id="3039"/>
            <p14:sldId id="3070"/>
            <p14:sldId id="3040"/>
            <p14:sldId id="3041"/>
            <p14:sldId id="3043"/>
            <p14:sldId id="3044"/>
            <p14:sldId id="3062"/>
            <p14:sldId id="3045"/>
            <p14:sldId id="3046"/>
          </p14:sldIdLst>
        </p14:section>
        <p14:section name="Unit 3" id="{6DA266EE-F395-4604-9FA7-6C2761E1579C}">
          <p14:sldIdLst>
            <p14:sldId id="3071"/>
            <p14:sldId id="3048"/>
            <p14:sldId id="3049"/>
            <p14:sldId id="3050"/>
            <p14:sldId id="3051"/>
            <p14:sldId id="3052"/>
            <p14:sldId id="3053"/>
            <p14:sldId id="3054"/>
            <p14:sldId id="3072"/>
            <p14:sldId id="3056"/>
            <p14:sldId id="3057"/>
            <p14:sldId id="3058"/>
            <p14:sldId id="3059"/>
            <p14:sldId id="3063"/>
            <p14:sldId id="3060"/>
            <p14:sldId id="3064"/>
            <p14:sldId id="3061"/>
            <p14:sldId id="28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KN GKN" initials="GG" lastIdx="1" clrIdx="0">
    <p:extLst>
      <p:ext uri="{19B8F6BF-5375-455C-9EA6-DF929625EA0E}">
        <p15:presenceInfo xmlns:p15="http://schemas.microsoft.com/office/powerpoint/2012/main" userId="GKN GK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FF"/>
    <a:srgbClr val="C6C6C6"/>
    <a:srgbClr val="C2C2C2"/>
    <a:srgbClr val="34339A"/>
    <a:srgbClr val="1429A0"/>
    <a:srgbClr val="E6E6E6"/>
    <a:srgbClr val="F7F7F7"/>
    <a:srgbClr val="F8F7F7"/>
    <a:srgbClr val="7CB5EC"/>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37" autoAdjust="0"/>
    <p:restoredTop sz="96197" autoAdjust="0"/>
  </p:normalViewPr>
  <p:slideViewPr>
    <p:cSldViewPr snapToGrid="0">
      <p:cViewPr>
        <p:scale>
          <a:sx n="120" d="100"/>
          <a:sy n="120" d="100"/>
        </p:scale>
        <p:origin x="264" y="90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p:scale>
          <a:sx n="50" d="100"/>
          <a:sy n="50" d="100"/>
        </p:scale>
        <p:origin x="2600" y="-20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commentAuthors" Target="commentAuthors.xml"/><Relationship Id="rId16" Type="http://schemas.openxmlformats.org/officeDocument/2006/relationships/slide" Target="slides/slide11.xml"/><Relationship Id="rId107" Type="http://schemas.openxmlformats.org/officeDocument/2006/relationships/font" Target="fonts/font24.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9.fntdata"/><Relationship Id="rId5" Type="http://schemas.openxmlformats.org/officeDocument/2006/relationships/slideMaster" Target="slideMasters/slideMaster2.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font" Target="fonts/font2.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20.fntdata"/><Relationship Id="rId108" Type="http://schemas.openxmlformats.org/officeDocument/2006/relationships/font" Target="fonts/font25.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23.fntdata"/><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6.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4.fntdata"/><Relationship Id="rId110" Type="http://schemas.openxmlformats.org/officeDocument/2006/relationships/font" Target="fonts/font27.fntdata"/><Relationship Id="rId115"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handoutMaster" Target="handoutMasters/handoutMaster1.xml"/><Relationship Id="rId88" Type="http://schemas.openxmlformats.org/officeDocument/2006/relationships/font" Target="fonts/font5.fntdata"/><Relationship Id="rId111" Type="http://schemas.openxmlformats.org/officeDocument/2006/relationships/font" Target="fonts/font2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30B4D4-A4EE-489C-B0D2-C9D88FE0427D}"/>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C12AD73-AC53-414D-8C1F-0CF28A341ABF}"/>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5F59FA14-0F02-4308-8768-58307239F2F5}" type="datetimeFigureOut">
              <a:rPr lang="ko-KR" altLang="en-US" smtClean="0"/>
              <a:t>2023. 9. 19.</a:t>
            </a:fld>
            <a:endParaRPr lang="ko-KR" altLang="en-US"/>
          </a:p>
        </p:txBody>
      </p:sp>
      <p:sp>
        <p:nvSpPr>
          <p:cNvPr id="4" name="Footer Placeholder 3">
            <a:extLst>
              <a:ext uri="{FF2B5EF4-FFF2-40B4-BE49-F238E27FC236}">
                <a16:creationId xmlns:a16="http://schemas.microsoft.com/office/drawing/2014/main" id="{CBD234FB-C171-409D-9E90-0F1E7096408F}"/>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AF4D8381-3EF9-4B37-B364-0A4FBBD7AC5B}"/>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0ECBCC35-7845-47EB-80A0-8D4BD4286BE1}" type="slidenum">
              <a:rPr lang="ko-KR" altLang="en-US" smtClean="0"/>
              <a:t>‹#›</a:t>
            </a:fld>
            <a:endParaRPr lang="ko-KR" altLang="en-US"/>
          </a:p>
        </p:txBody>
      </p:sp>
    </p:spTree>
    <p:extLst>
      <p:ext uri="{BB962C8B-B14F-4D97-AF65-F5344CB8AC3E}">
        <p14:creationId xmlns:p14="http://schemas.microsoft.com/office/powerpoint/2010/main" val="3123103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슬라이드 이미지 개체 틀 3"/>
          <p:cNvSpPr>
            <a:spLocks noGrp="1" noRot="1" noChangeAspect="1"/>
          </p:cNvSpPr>
          <p:nvPr>
            <p:ph type="sldImg" idx="2"/>
          </p:nvPr>
        </p:nvSpPr>
        <p:spPr>
          <a:xfrm>
            <a:off x="-217488" y="703263"/>
            <a:ext cx="7545388" cy="4244975"/>
          </a:xfrm>
          <a:prstGeom prst="rect">
            <a:avLst/>
          </a:prstGeom>
          <a:noFill/>
          <a:ln w="12700">
            <a:solidFill>
              <a:prstClr val="black"/>
            </a:solidFill>
          </a:ln>
        </p:spPr>
        <p:txBody>
          <a:bodyPr vert="horz" lIns="99075" tIns="49538" rIns="99075" bIns="49538" rtlCol="0" anchor="ctr"/>
          <a:lstStyle/>
          <a:p>
            <a:endParaRPr lang="ko-KR" altLang="en-US" dirty="0"/>
          </a:p>
        </p:txBody>
      </p:sp>
      <p:sp>
        <p:nvSpPr>
          <p:cNvPr id="5" name="슬라이드 노트 개체 틀 4"/>
          <p:cNvSpPr>
            <a:spLocks noGrp="1"/>
          </p:cNvSpPr>
          <p:nvPr>
            <p:ph type="body" sz="quarter" idx="3"/>
          </p:nvPr>
        </p:nvSpPr>
        <p:spPr>
          <a:xfrm>
            <a:off x="710407" y="5287169"/>
            <a:ext cx="5683250" cy="3668117"/>
          </a:xfrm>
          <a:prstGeom prst="rect">
            <a:avLst/>
          </a:prstGeom>
        </p:spPr>
        <p:txBody>
          <a:bodyPr vert="horz" lIns="99075" tIns="49538" rIns="99075" bIns="49538"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7D50566-EB7F-4578-83A4-5927877D7F20}" type="slidenum">
              <a:rPr lang="ko-KR" altLang="en-US" smtClean="0"/>
              <a:t>‹#›</a:t>
            </a:fld>
            <a:endParaRPr lang="ko-KR" altLang="en-US"/>
          </a:p>
        </p:txBody>
      </p:sp>
    </p:spTree>
    <p:extLst>
      <p:ext uri="{BB962C8B-B14F-4D97-AF65-F5344CB8AC3E}">
        <p14:creationId xmlns:p14="http://schemas.microsoft.com/office/powerpoint/2010/main" val="3806659940"/>
      </p:ext>
    </p:extLst>
  </p:cSld>
  <p:clrMap bg1="lt1" tx1="dk1" bg2="lt2" tx2="dk2" accent1="accent1" accent2="accent2" accent3="accent3" accent4="accent4" accent5="accent5" accent6="accent6" hlink="hlink" folHlink="folHlink"/>
  <p:notesStyle>
    <a:lvl1pPr marL="0" algn="l" defTabSz="779435" rtl="0" eaLnBrk="1" latinLnBrk="1" hangingPunct="1">
      <a:defRPr sz="1023" kern="1200">
        <a:solidFill>
          <a:schemeClr val="tx1"/>
        </a:solidFill>
        <a:latin typeface="맑은 고딕" panose="020B0503020000020004" pitchFamily="50" charset="-127"/>
        <a:ea typeface="맑은 고딕" panose="020B0503020000020004" pitchFamily="50" charset="-127"/>
        <a:cs typeface="+mn-cs"/>
      </a:defRPr>
    </a:lvl1pPr>
    <a:lvl2pPr marL="389717" algn="l" defTabSz="779435" rtl="0" eaLnBrk="1" latinLnBrk="1" hangingPunct="1">
      <a:defRPr sz="1023" kern="1200">
        <a:solidFill>
          <a:schemeClr val="tx1"/>
        </a:solidFill>
        <a:latin typeface="맑은 고딕" panose="020B0503020000020004" pitchFamily="50" charset="-127"/>
        <a:ea typeface="맑은 고딕" panose="020B0503020000020004" pitchFamily="50" charset="-127"/>
        <a:cs typeface="+mn-cs"/>
      </a:defRPr>
    </a:lvl2pPr>
    <a:lvl3pPr marL="779435" algn="l" defTabSz="779435" rtl="0" eaLnBrk="1" latinLnBrk="1" hangingPunct="1">
      <a:defRPr sz="1023" kern="1200">
        <a:solidFill>
          <a:schemeClr val="tx1"/>
        </a:solidFill>
        <a:latin typeface="맑은 고딕" panose="020B0503020000020004" pitchFamily="50" charset="-127"/>
        <a:ea typeface="맑은 고딕" panose="020B0503020000020004" pitchFamily="50" charset="-127"/>
        <a:cs typeface="+mn-cs"/>
      </a:defRPr>
    </a:lvl3pPr>
    <a:lvl4pPr marL="1169152" algn="l" defTabSz="779435" rtl="0" eaLnBrk="1" latinLnBrk="1" hangingPunct="1">
      <a:defRPr sz="1023" kern="1200">
        <a:solidFill>
          <a:schemeClr val="tx1"/>
        </a:solidFill>
        <a:latin typeface="맑은 고딕" panose="020B0503020000020004" pitchFamily="50" charset="-127"/>
        <a:ea typeface="맑은 고딕" panose="020B0503020000020004" pitchFamily="50" charset="-127"/>
        <a:cs typeface="+mn-cs"/>
      </a:defRPr>
    </a:lvl4pPr>
    <a:lvl5pPr marL="1558869" algn="l" defTabSz="779435" rtl="0" eaLnBrk="1" latinLnBrk="1" hangingPunct="1">
      <a:defRPr sz="1023" kern="1200">
        <a:solidFill>
          <a:schemeClr val="tx1"/>
        </a:solidFill>
        <a:latin typeface="맑은 고딕" panose="020B0503020000020004" pitchFamily="50" charset="-127"/>
        <a:ea typeface="맑은 고딕" panose="020B0503020000020004" pitchFamily="50" charset="-127"/>
        <a:cs typeface="+mn-cs"/>
      </a:defRPr>
    </a:lvl5pPr>
    <a:lvl6pPr marL="1948586" algn="l" defTabSz="779435" rtl="0" eaLnBrk="1" latinLnBrk="1" hangingPunct="1">
      <a:defRPr sz="1023" kern="1200">
        <a:solidFill>
          <a:schemeClr val="tx1"/>
        </a:solidFill>
        <a:latin typeface="+mn-lt"/>
        <a:ea typeface="+mn-ea"/>
        <a:cs typeface="+mn-cs"/>
      </a:defRPr>
    </a:lvl6pPr>
    <a:lvl7pPr marL="2338304" algn="l" defTabSz="779435" rtl="0" eaLnBrk="1" latinLnBrk="1" hangingPunct="1">
      <a:defRPr sz="1023" kern="1200">
        <a:solidFill>
          <a:schemeClr val="tx1"/>
        </a:solidFill>
        <a:latin typeface="+mn-lt"/>
        <a:ea typeface="+mn-ea"/>
        <a:cs typeface="+mn-cs"/>
      </a:defRPr>
    </a:lvl7pPr>
    <a:lvl8pPr marL="2728021" algn="l" defTabSz="779435" rtl="0" eaLnBrk="1" latinLnBrk="1" hangingPunct="1">
      <a:defRPr sz="1023" kern="1200">
        <a:solidFill>
          <a:schemeClr val="tx1"/>
        </a:solidFill>
        <a:latin typeface="+mn-lt"/>
        <a:ea typeface="+mn-ea"/>
        <a:cs typeface="+mn-cs"/>
      </a:defRPr>
    </a:lvl8pPr>
    <a:lvl9pPr marL="3117738" algn="l" defTabSz="779435" rtl="0" eaLnBrk="1" latinLnBrk="1"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python.org/3/library/os.html#os.cpu_coun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github.com/waveform80" TargetMode="External"/><Relationship Id="rId4" Type="http://schemas.openxmlformats.org/officeDocument/2006/relationships/hyperlink" Target="https://github.com/bennuttal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matplotlib.org/stable/api/_as_gen/matplotlib.pyplot.plot.html#matplotlib.pyplot.plot"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matplotlib.org/stable/api/_as_gen/matplotlib.pyplot.scatter.html#matplotlib.pyplot.scatte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matplotlib.org/stable/api/pyplot_summary.html"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71500" y="763588"/>
            <a:ext cx="81899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u="none" strike="noStrike" kern="1200" cap="none" spc="0" normalizeH="0" baseline="0" noProof="0" smtClean="0">
                <a:ln>
                  <a:noFill/>
                </a:ln>
                <a:solidFill>
                  <a:prstClr val="black"/>
                </a:solidFill>
                <a:effectLst/>
                <a:uLnTx/>
                <a:uFillTx/>
                <a:latin typeface="Arial" panose="020B0604020202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u="none" strike="noStrike" kern="1200" cap="none" spc="0" normalizeH="0" baseline="0" noProof="0" dirty="0">
              <a:ln>
                <a:noFill/>
              </a:ln>
              <a:solidFill>
                <a:prstClr val="black"/>
              </a:solidFill>
              <a:effectLst/>
              <a:uLnTx/>
              <a:uFillTx/>
              <a:latin typeface="Arial" panose="020B0604020202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4135110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a:t>
            </a:fld>
            <a:endParaRPr lang="ko-KR" altLang="en-US"/>
          </a:p>
        </p:txBody>
      </p:sp>
    </p:spTree>
    <p:extLst>
      <p:ext uri="{BB962C8B-B14F-4D97-AF65-F5344CB8AC3E}">
        <p14:creationId xmlns:p14="http://schemas.microsoft.com/office/powerpoint/2010/main" val="3984072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a:t>
            </a:fld>
            <a:endParaRPr lang="ko-KR" altLang="en-US"/>
          </a:p>
        </p:txBody>
      </p:sp>
    </p:spTree>
    <p:extLst>
      <p:ext uri="{BB962C8B-B14F-4D97-AF65-F5344CB8AC3E}">
        <p14:creationId xmlns:p14="http://schemas.microsoft.com/office/powerpoint/2010/main" val="1029376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a:solidFill>
                  <a:schemeClr val="tx1">
                    <a:lumMod val="75000"/>
                    <a:lumOff val="25000"/>
                  </a:schemeClr>
                </a:solidFill>
                <a:latin typeface="Arial" panose="020B0604020202020204" pitchFamily="34" charset="0"/>
                <a:cs typeface="Arial" panose="020B0604020202020204" pitchFamily="34" charset="0"/>
              </a:rPr>
              <a:t>In led4.py, </a:t>
            </a:r>
            <a:r>
              <a:rPr lang="en-US" altLang="ko-KR" b="0" i="0">
                <a:solidFill>
                  <a:srgbClr val="000000"/>
                </a:solidFill>
                <a:effectLst/>
                <a:latin typeface="Noto Sans" panose="020B0502040504020204" pitchFamily="34" charset="0"/>
              </a:rPr>
              <a:t>Dictionary data structure was used to easily access multiple variables assigned LEDs. (line 4-7)</a:t>
            </a:r>
          </a:p>
          <a:p>
            <a:pPr marL="171450" indent="-171450">
              <a:buFont typeface="Arial" panose="020B0604020202020204" pitchFamily="34" charset="0"/>
              <a:buChar char="•"/>
            </a:pPr>
            <a:r>
              <a:rPr lang="en-US" altLang="ko-KR" b="0" i="0">
                <a:solidFill>
                  <a:srgbClr val="000000"/>
                </a:solidFill>
                <a:effectLst/>
                <a:latin typeface="Noto Sans" panose="020B0502040504020204" pitchFamily="34" charset="0"/>
              </a:rPr>
              <a:t>We can access to LEDs like led[“red”]</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a:t>
            </a:fld>
            <a:endParaRPr lang="ko-KR" altLang="en-US"/>
          </a:p>
        </p:txBody>
      </p:sp>
    </p:spTree>
    <p:extLst>
      <p:ext uri="{BB962C8B-B14F-4D97-AF65-F5344CB8AC3E}">
        <p14:creationId xmlns:p14="http://schemas.microsoft.com/office/powerpoint/2010/main" val="689827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dirty="0">
              <a:solidFill>
                <a:schemeClr val="tx1"/>
              </a:solidFill>
              <a:latin typeface="Arial" panose="020B0604020202020204" pitchFamily="34" charset="0"/>
              <a:ea typeface="Samsung Sharp Sans" pitchFamily="2" charset="0"/>
              <a:cs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a:t>
            </a:fld>
            <a:endParaRPr lang="ko-KR" altLang="en-US"/>
          </a:p>
        </p:txBody>
      </p:sp>
    </p:spTree>
    <p:extLst>
      <p:ext uri="{BB962C8B-B14F-4D97-AF65-F5344CB8AC3E}">
        <p14:creationId xmlns:p14="http://schemas.microsoft.com/office/powerpoint/2010/main" val="935136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a:t>
            </a:fld>
            <a:endParaRPr lang="ko-KR" altLang="en-US"/>
          </a:p>
        </p:txBody>
      </p:sp>
    </p:spTree>
    <p:extLst>
      <p:ext uri="{BB962C8B-B14F-4D97-AF65-F5344CB8AC3E}">
        <p14:creationId xmlns:p14="http://schemas.microsoft.com/office/powerpoint/2010/main" val="2749404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b="0" u="none" dirty="0" err="1">
                <a:solidFill>
                  <a:schemeClr val="tx1"/>
                </a:solidFill>
              </a:rPr>
              <a:t>cpu_percent</a:t>
            </a:r>
            <a:r>
              <a:rPr lang="en-US" altLang="ko-KR" b="0" u="none" dirty="0">
                <a:solidFill>
                  <a:schemeClr val="tx1"/>
                </a:solidFill>
              </a:rPr>
              <a:t>()</a:t>
            </a:r>
          </a:p>
          <a:p>
            <a:pPr marL="628650" lvl="1" indent="-171450">
              <a:buFont typeface="Arial" panose="020B0604020202020204" pitchFamily="34" charset="0"/>
              <a:buChar char="•"/>
            </a:pPr>
            <a:r>
              <a:rPr lang="en-US" altLang="ko-KR" b="0" i="0" u="none" dirty="0">
                <a:solidFill>
                  <a:schemeClr val="tx1"/>
                </a:solidFill>
                <a:effectLst/>
                <a:latin typeface="Lato" panose="020F0502020204030203" pitchFamily="34" charset="0"/>
              </a:rPr>
              <a:t>Return a float representing the current system-wide CPU utilization as a percentage. When </a:t>
            </a:r>
            <a:r>
              <a:rPr lang="en-US" altLang="ko-KR" b="0" i="1" u="none" dirty="0">
                <a:solidFill>
                  <a:schemeClr val="tx1"/>
                </a:solidFill>
                <a:effectLst/>
                <a:latin typeface="Lato" panose="020F0502020204030203" pitchFamily="34" charset="0"/>
              </a:rPr>
              <a:t>interval</a:t>
            </a:r>
            <a:r>
              <a:rPr lang="en-US" altLang="ko-KR" b="0" i="0" u="none" dirty="0">
                <a:solidFill>
                  <a:schemeClr val="tx1"/>
                </a:solidFill>
                <a:effectLst/>
                <a:latin typeface="Lato" panose="020F0502020204030203" pitchFamily="34" charset="0"/>
              </a:rPr>
              <a:t> is &gt; 0.0 compares system CPU times elapsed before and after the interval (blocking). </a:t>
            </a:r>
          </a:p>
          <a:p>
            <a:pPr marL="628650" lvl="1" indent="-171450">
              <a:buFont typeface="Arial" panose="020B0604020202020204" pitchFamily="34" charset="0"/>
              <a:buChar char="•"/>
            </a:pPr>
            <a:r>
              <a:rPr lang="en-US" altLang="ko-KR" b="0" i="0" u="none" dirty="0">
                <a:solidFill>
                  <a:schemeClr val="tx1"/>
                </a:solidFill>
                <a:effectLst/>
                <a:latin typeface="Lato" panose="020F0502020204030203" pitchFamily="34" charset="0"/>
              </a:rPr>
              <a:t>When </a:t>
            </a:r>
            <a:r>
              <a:rPr lang="en-US" altLang="ko-KR" b="0" i="1" u="none" dirty="0">
                <a:solidFill>
                  <a:schemeClr val="tx1"/>
                </a:solidFill>
                <a:effectLst/>
                <a:latin typeface="Lato" panose="020F0502020204030203" pitchFamily="34" charset="0"/>
              </a:rPr>
              <a:t>interval</a:t>
            </a:r>
            <a:r>
              <a:rPr lang="en-US" altLang="ko-KR" b="0" i="0" u="none" dirty="0">
                <a:solidFill>
                  <a:schemeClr val="tx1"/>
                </a:solidFill>
                <a:effectLst/>
                <a:latin typeface="Lato" panose="020F0502020204030203" pitchFamily="34" charset="0"/>
              </a:rPr>
              <a:t> is 0.0 or None compares system CPU times elapsed since last call or module import, returning immediately. </a:t>
            </a:r>
          </a:p>
          <a:p>
            <a:pPr marL="628650" lvl="1" indent="-171450">
              <a:buFont typeface="Arial" panose="020B0604020202020204" pitchFamily="34" charset="0"/>
              <a:buChar char="•"/>
            </a:pPr>
            <a:r>
              <a:rPr lang="en-US" altLang="ko-KR" b="0" i="0" u="none" dirty="0">
                <a:solidFill>
                  <a:schemeClr val="tx1"/>
                </a:solidFill>
                <a:effectLst/>
                <a:latin typeface="Lato" panose="020F0502020204030203" pitchFamily="34" charset="0"/>
              </a:rPr>
              <a:t>That means the first time this is called it will return a meaningless 0.0 value which you are supposed to ignore. In this case it is recommended for accuracy that this function be called with at least 0.1 seconds between calls. </a:t>
            </a:r>
          </a:p>
          <a:p>
            <a:pPr marL="628650" lvl="1" indent="-171450">
              <a:buFont typeface="Arial" panose="020B0604020202020204" pitchFamily="34" charset="0"/>
              <a:buChar char="•"/>
            </a:pPr>
            <a:r>
              <a:rPr lang="en-US" altLang="ko-KR" b="0" i="0" u="none" dirty="0">
                <a:solidFill>
                  <a:schemeClr val="tx1"/>
                </a:solidFill>
                <a:effectLst/>
                <a:latin typeface="Lato" panose="020F0502020204030203" pitchFamily="34" charset="0"/>
              </a:rPr>
              <a:t>When </a:t>
            </a:r>
            <a:r>
              <a:rPr lang="en-US" altLang="ko-KR" b="0" i="1" u="none" dirty="0" err="1">
                <a:solidFill>
                  <a:schemeClr val="tx1"/>
                </a:solidFill>
                <a:effectLst/>
                <a:latin typeface="Lato" panose="020F0502020204030203" pitchFamily="34" charset="0"/>
              </a:rPr>
              <a:t>percpu</a:t>
            </a:r>
            <a:r>
              <a:rPr lang="en-US" altLang="ko-KR" b="0" i="0" u="none" dirty="0">
                <a:solidFill>
                  <a:schemeClr val="tx1"/>
                </a:solidFill>
                <a:effectLst/>
                <a:latin typeface="Lato" panose="020F0502020204030203" pitchFamily="34" charset="0"/>
              </a:rPr>
              <a:t> is True returns a list of floats representing the utilization as a percentage for each CPU. </a:t>
            </a:r>
          </a:p>
          <a:p>
            <a:pPr marL="628650" lvl="1" indent="-171450">
              <a:buFont typeface="Arial" panose="020B0604020202020204" pitchFamily="34" charset="0"/>
              <a:buChar char="•"/>
            </a:pPr>
            <a:r>
              <a:rPr lang="en-US" altLang="ko-KR" b="0" i="0" u="none" dirty="0">
                <a:solidFill>
                  <a:schemeClr val="tx1"/>
                </a:solidFill>
                <a:effectLst/>
                <a:latin typeface="Lato" panose="020F0502020204030203" pitchFamily="34" charset="0"/>
              </a:rPr>
              <a:t>First element of the list refers to first CPU, second element to second CPU and so on. The order of the list is consistent across calls.</a:t>
            </a:r>
          </a:p>
          <a:p>
            <a:pPr marL="628650" lvl="1" indent="-171450">
              <a:buFont typeface="Arial" panose="020B0604020202020204" pitchFamily="34" charset="0"/>
              <a:buChar char="•"/>
            </a:pPr>
            <a:endParaRPr lang="en-US" altLang="ko-KR" b="0" i="0" u="none" dirty="0">
              <a:solidFill>
                <a:schemeClr val="tx1"/>
              </a:solidFill>
              <a:effectLst/>
              <a:latin typeface="Lato" panose="020F0502020204030203" pitchFamily="34"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u="none" dirty="0" err="1">
                <a:solidFill>
                  <a:schemeClr val="tx1"/>
                </a:solidFill>
                <a:latin typeface="Arial" panose="020B0604020202020204" pitchFamily="34" charset="0"/>
              </a:rPr>
              <a:t>cpu_count</a:t>
            </a:r>
            <a:r>
              <a:rPr lang="en-US" altLang="ko-KR" sz="1200" u="none" dirty="0">
                <a:solidFill>
                  <a:schemeClr val="tx1"/>
                </a:solidFill>
                <a:latin typeface="Arial" panose="020B0604020202020204" pitchFamily="34" charset="0"/>
              </a:rPr>
              <a:t>()</a:t>
            </a:r>
          </a:p>
          <a:p>
            <a:pPr marL="628650" lvl="1" indent="-171450">
              <a:buFont typeface="Arial" panose="020B0604020202020204" pitchFamily="34" charset="0"/>
              <a:buChar char="•"/>
            </a:pPr>
            <a:r>
              <a:rPr lang="en-US" altLang="ko-KR" b="0" i="0" u="none" dirty="0">
                <a:solidFill>
                  <a:schemeClr val="tx1"/>
                </a:solidFill>
                <a:effectLst/>
                <a:latin typeface="Lato" panose="020F0502020204030203" pitchFamily="34" charset="0"/>
              </a:rPr>
              <a:t>Return the number of logical CPUs in the system (same as </a:t>
            </a:r>
            <a:r>
              <a:rPr lang="en-US" altLang="ko-KR" b="0" i="0" u="none" strike="noStrike" dirty="0">
                <a:solidFill>
                  <a:schemeClr val="tx1"/>
                </a:solidFill>
                <a:effectLst/>
                <a:latin typeface="Lato" panose="020F0502020204030203" pitchFamily="34" charset="0"/>
                <a:hlinkClick r:id="rId3">
                  <a:extLst>
                    <a:ext uri="{A12FA001-AC4F-418D-AE19-62706E023703}">
                      <ahyp:hlinkClr xmlns:ahyp="http://schemas.microsoft.com/office/drawing/2018/hyperlinkcolor" val="tx"/>
                    </a:ext>
                  </a:extLst>
                </a:hlinkClick>
              </a:rPr>
              <a:t>os.cpu_count</a:t>
            </a:r>
            <a:r>
              <a:rPr lang="en-US" altLang="ko-KR" b="0" i="0" u="none" dirty="0">
                <a:solidFill>
                  <a:schemeClr val="tx1"/>
                </a:solidFill>
                <a:effectLst/>
                <a:latin typeface="Lato" panose="020F0502020204030203" pitchFamily="34" charset="0"/>
              </a:rPr>
              <a:t> in Python 3.4) or None if undetermined. </a:t>
            </a:r>
          </a:p>
          <a:p>
            <a:pPr marL="628650" lvl="1" indent="-171450">
              <a:buFont typeface="Arial" panose="020B0604020202020204" pitchFamily="34" charset="0"/>
              <a:buChar char="•"/>
            </a:pPr>
            <a:r>
              <a:rPr lang="en-US" altLang="ko-KR" b="0" i="0" u="none" dirty="0">
                <a:solidFill>
                  <a:schemeClr val="tx1"/>
                </a:solidFill>
                <a:effectLst/>
                <a:latin typeface="Lato" panose="020F0502020204030203" pitchFamily="34" charset="0"/>
              </a:rPr>
              <a:t>“logical CPUs” means the number of physical cores multiplied by the number of threads that can run on each core (this is known as Hyper Threading). If </a:t>
            </a:r>
            <a:r>
              <a:rPr lang="en-US" altLang="ko-KR" b="0" i="1" u="none" dirty="0">
                <a:solidFill>
                  <a:schemeClr val="tx1"/>
                </a:solidFill>
                <a:effectLst/>
                <a:latin typeface="Lato" panose="020F0502020204030203" pitchFamily="34" charset="0"/>
              </a:rPr>
              <a:t>logical</a:t>
            </a:r>
            <a:r>
              <a:rPr lang="en-US" altLang="ko-KR" b="0" i="0" u="none" dirty="0">
                <a:solidFill>
                  <a:schemeClr val="tx1"/>
                </a:solidFill>
                <a:effectLst/>
                <a:latin typeface="Lato" panose="020F0502020204030203" pitchFamily="34" charset="0"/>
              </a:rPr>
              <a:t> is False return the number of physical cores only, or None if undetermined.</a:t>
            </a:r>
          </a:p>
          <a:p>
            <a:pPr marL="628650" lvl="1" indent="-171450">
              <a:buFont typeface="Arial" panose="020B0604020202020204" pitchFamily="34" charset="0"/>
              <a:buChar char="•"/>
            </a:pPr>
            <a:r>
              <a:rPr lang="en-US" altLang="ko-KR" b="0" i="0" u="none" dirty="0">
                <a:solidFill>
                  <a:schemeClr val="tx1"/>
                </a:solidFill>
                <a:effectLst/>
                <a:latin typeface="Lato" panose="020F0502020204030203" pitchFamily="34" charset="0"/>
              </a:rPr>
              <a:t>On OpenBSD and NetBSD </a:t>
            </a:r>
            <a:r>
              <a:rPr lang="en-US" altLang="ko-KR" b="0" i="0" u="none" dirty="0" err="1">
                <a:solidFill>
                  <a:schemeClr val="tx1"/>
                </a:solidFill>
                <a:effectLst/>
                <a:latin typeface="Consolas" panose="020B0609020204030204" pitchFamily="49" charset="0"/>
              </a:rPr>
              <a:t>psutil.cpu_count</a:t>
            </a:r>
            <a:r>
              <a:rPr lang="en-US" altLang="ko-KR" b="0" i="0" u="none" dirty="0">
                <a:solidFill>
                  <a:schemeClr val="tx1"/>
                </a:solidFill>
                <a:effectLst/>
                <a:latin typeface="Consolas" panose="020B0609020204030204" pitchFamily="49" charset="0"/>
              </a:rPr>
              <a:t>(logical=False) </a:t>
            </a:r>
            <a:r>
              <a:rPr lang="en-US" altLang="ko-KR" b="0" i="0" u="none" dirty="0">
                <a:solidFill>
                  <a:schemeClr val="tx1"/>
                </a:solidFill>
                <a:effectLst/>
                <a:latin typeface="Lato" panose="020F0502020204030203" pitchFamily="34" charset="0"/>
              </a:rPr>
              <a:t>always return None.</a:t>
            </a:r>
            <a:endParaRPr lang="ko-KR" altLang="en-US" b="0" u="none" dirty="0">
              <a:solidFill>
                <a:schemeClr val="tx1"/>
              </a:solidFill>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a:t>
            </a:fld>
            <a:endParaRPr lang="ko-KR" altLang="en-US"/>
          </a:p>
        </p:txBody>
      </p:sp>
    </p:spTree>
    <p:extLst>
      <p:ext uri="{BB962C8B-B14F-4D97-AF65-F5344CB8AC3E}">
        <p14:creationId xmlns:p14="http://schemas.microsoft.com/office/powerpoint/2010/main" val="1879490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a:t>
            </a:fld>
            <a:endParaRPr lang="ko-KR" altLang="en-US"/>
          </a:p>
        </p:txBody>
      </p:sp>
    </p:spTree>
    <p:extLst>
      <p:ext uri="{BB962C8B-B14F-4D97-AF65-F5344CB8AC3E}">
        <p14:creationId xmlns:p14="http://schemas.microsoft.com/office/powerpoint/2010/main" val="2784971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b="0" i="0">
                <a:solidFill>
                  <a:schemeClr val="tx1"/>
                </a:solidFill>
              </a:rPr>
              <a:t>disk_partitions()</a:t>
            </a:r>
          </a:p>
          <a:p>
            <a:pPr marL="628650" lvl="1" indent="-171450">
              <a:buFont typeface="Arial" panose="020B0604020202020204" pitchFamily="34" charset="0"/>
              <a:buChar char="•"/>
            </a:pPr>
            <a:r>
              <a:rPr lang="en-US" altLang="ko-KR" b="0" i="0">
                <a:solidFill>
                  <a:schemeClr val="tx1"/>
                </a:solidFill>
                <a:effectLst/>
                <a:latin typeface="Lato" panose="020F0502020204030203" pitchFamily="34" charset="0"/>
              </a:rPr>
              <a:t>If all parameter is False, it tries to distinguish and return physical devices only (e.g. hard disks, cd-rom drives, USB keys) and ignore all others (e.g. pseudo, memory, duplicate, inaccessible filesystems).</a:t>
            </a:r>
          </a:p>
          <a:p>
            <a:pPr marL="628650" lvl="1" indent="-171450">
              <a:buFont typeface="Arial" panose="020B0604020202020204" pitchFamily="34" charset="0"/>
              <a:buChar char="•"/>
            </a:pPr>
            <a:r>
              <a:rPr lang="en-US" altLang="ko-KR" b="0" i="0">
                <a:solidFill>
                  <a:schemeClr val="tx1"/>
                </a:solidFill>
                <a:effectLst/>
                <a:latin typeface="Lato" panose="020F0502020204030203" pitchFamily="34" charset="0"/>
              </a:rPr>
              <a:t>Note that this may not be fully reliable on all systems (e.g. on BSD this parameter is ignored).</a:t>
            </a:r>
          </a:p>
          <a:p>
            <a:pPr marL="171450" lvl="0" indent="-171450">
              <a:buFont typeface="Arial" panose="020B0604020202020204" pitchFamily="34" charset="0"/>
              <a:buChar char="•"/>
            </a:pPr>
            <a:endParaRPr lang="en-US" altLang="ko-KR" b="0" i="0">
              <a:solidFill>
                <a:schemeClr val="tx1"/>
              </a:solidFill>
              <a:effectLst/>
              <a:latin typeface="Lato" panose="020F0502020204030203" pitchFamily="34" charset="0"/>
            </a:endParaRPr>
          </a:p>
          <a:p>
            <a:pPr marL="171450" lvl="0" indent="-171450">
              <a:buFont typeface="Arial" panose="020B0604020202020204" pitchFamily="34" charset="0"/>
              <a:buChar char="•"/>
            </a:pPr>
            <a:r>
              <a:rPr lang="en-US" altLang="ko-KR" b="0" i="0">
                <a:solidFill>
                  <a:schemeClr val="tx1"/>
                </a:solidFill>
                <a:effectLst/>
                <a:latin typeface="Lato" panose="020F0502020204030203" pitchFamily="34" charset="0"/>
              </a:rPr>
              <a:t>disk_usage()</a:t>
            </a:r>
          </a:p>
          <a:p>
            <a:pPr marL="628650" lvl="1" indent="-171450">
              <a:buFont typeface="Arial" panose="020B0604020202020204" pitchFamily="34" charset="0"/>
              <a:buChar char="•"/>
            </a:pPr>
            <a:r>
              <a:rPr lang="en-US" altLang="ko-KR" b="0" i="0">
                <a:solidFill>
                  <a:schemeClr val="tx1"/>
                </a:solidFill>
                <a:effectLst/>
                <a:latin typeface="Lato" panose="020F0502020204030203" pitchFamily="34" charset="0"/>
              </a:rPr>
              <a:t>UNIX usually reserves 5% of the total disk space for the root user. total and used fields on UNIX refer to the overall total and used space, whereas free represents the space available for the user and percent represents the user utilization.</a:t>
            </a:r>
          </a:p>
          <a:p>
            <a:pPr marL="628650" lvl="1" indent="-171450">
              <a:buFont typeface="Arial" panose="020B0604020202020204" pitchFamily="34" charset="0"/>
              <a:buChar char="•"/>
            </a:pPr>
            <a:r>
              <a:rPr lang="en-US" altLang="ko-KR" b="0" i="0">
                <a:solidFill>
                  <a:schemeClr val="tx1"/>
                </a:solidFill>
                <a:effectLst/>
                <a:latin typeface="Lato" panose="020F0502020204030203" pitchFamily="34" charset="0"/>
              </a:rPr>
              <a:t>That is why percent value may look 5% bigger than what you would expect it to be. Also note that both 4 values match “df” cmdline utility.</a:t>
            </a:r>
            <a:endParaRPr lang="ko-KR" altLang="en-US" b="0" i="0" dirty="0">
              <a:solidFill>
                <a:schemeClr val="tx1"/>
              </a:solidFill>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a:t>
            </a:fld>
            <a:endParaRPr lang="ko-KR" altLang="en-US"/>
          </a:p>
        </p:txBody>
      </p:sp>
    </p:spTree>
    <p:extLst>
      <p:ext uri="{BB962C8B-B14F-4D97-AF65-F5344CB8AC3E}">
        <p14:creationId xmlns:p14="http://schemas.microsoft.com/office/powerpoint/2010/main" val="712891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a:t>
            </a:fld>
            <a:endParaRPr lang="ko-KR" altLang="en-US"/>
          </a:p>
        </p:txBody>
      </p:sp>
    </p:spTree>
    <p:extLst>
      <p:ext uri="{BB962C8B-B14F-4D97-AF65-F5344CB8AC3E}">
        <p14:creationId xmlns:p14="http://schemas.microsoft.com/office/powerpoint/2010/main" val="3418811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dirty="0">
              <a:solidFill>
                <a:schemeClr val="tx1"/>
              </a:solidFill>
              <a:latin typeface="Arial" panose="020B0604020202020204" pitchFamily="34" charset="0"/>
              <a:ea typeface="Samsung Sharp Sans" pitchFamily="2" charset="0"/>
              <a:cs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a:t>
            </a:fld>
            <a:endParaRPr lang="ko-KR" altLang="en-US"/>
          </a:p>
        </p:txBody>
      </p:sp>
    </p:spTree>
    <p:extLst>
      <p:ext uri="{BB962C8B-B14F-4D97-AF65-F5344CB8AC3E}">
        <p14:creationId xmlns:p14="http://schemas.microsoft.com/office/powerpoint/2010/main" val="257738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 about GPIO Header : https://www.raspberrypi-spy.co.uk/2012/06/simple-guide-to-the-rpi-gpio-header-and-pins/</a:t>
            </a:r>
          </a:p>
          <a:p>
            <a:pPr marL="171450" indent="-171450">
              <a:buFont typeface="Arial" panose="020B0604020202020204" pitchFamily="34" charset="0"/>
              <a:buChar cha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GPIO Zero</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 </a:t>
            </a:r>
            <a:r>
              <a:rPr lang="en-US" altLang="ko-KR" b="0" i="0" dirty="0">
                <a:solidFill>
                  <a:srgbClr val="404040"/>
                </a:solidFill>
                <a:effectLst/>
                <a:latin typeface="Lato" panose="020F0502020204030203" pitchFamily="34" charset="0"/>
              </a:rPr>
              <a:t>A simple interface to GPIO devices with </a:t>
            </a:r>
            <a:r>
              <a:rPr lang="en-US" altLang="ko-KR" b="0" i="0" u="none" strike="noStrike" dirty="0">
                <a:solidFill>
                  <a:srgbClr val="2980B9"/>
                </a:solidFill>
                <a:effectLst/>
                <a:latin typeface="Lato" panose="020F0502020204030203" pitchFamily="34" charset="0"/>
                <a:hlinkClick r:id="rId3"/>
              </a:rPr>
              <a:t>Raspberry Pi</a:t>
            </a:r>
            <a:r>
              <a:rPr lang="en-US" altLang="ko-KR" b="0" i="0" dirty="0">
                <a:solidFill>
                  <a:srgbClr val="404040"/>
                </a:solidFill>
                <a:effectLst/>
                <a:latin typeface="Lato" panose="020F0502020204030203" pitchFamily="34" charset="0"/>
              </a:rPr>
              <a:t>, developed and maintained by </a:t>
            </a:r>
            <a:r>
              <a:rPr lang="en-US" altLang="ko-KR" b="0" i="0" u="none" strike="noStrike" dirty="0">
                <a:solidFill>
                  <a:srgbClr val="2980B9"/>
                </a:solidFill>
                <a:effectLst/>
                <a:latin typeface="Lato" panose="020F0502020204030203" pitchFamily="34" charset="0"/>
                <a:hlinkClick r:id="rId4"/>
              </a:rPr>
              <a:t>Ben Nuttall</a:t>
            </a:r>
            <a:r>
              <a:rPr lang="en-US" altLang="ko-KR" b="0" i="0" dirty="0">
                <a:solidFill>
                  <a:srgbClr val="404040"/>
                </a:solidFill>
                <a:effectLst/>
                <a:latin typeface="Lato" panose="020F0502020204030203" pitchFamily="34" charset="0"/>
              </a:rPr>
              <a:t> and </a:t>
            </a:r>
            <a:r>
              <a:rPr lang="en-US" altLang="ko-KR" b="0" i="0" u="none" strike="noStrike" dirty="0">
                <a:solidFill>
                  <a:srgbClr val="2980B9"/>
                </a:solidFill>
                <a:effectLst/>
                <a:latin typeface="Lato" panose="020F0502020204030203" pitchFamily="34" charset="0"/>
                <a:hlinkClick r:id="rId5"/>
              </a:rPr>
              <a:t>Dave Jones</a:t>
            </a:r>
            <a:r>
              <a:rPr lang="en-US" altLang="ko-KR" b="0" i="0" dirty="0">
                <a:solidFill>
                  <a:srgbClr val="404040"/>
                </a:solidFill>
                <a:effectLst/>
                <a:latin typeface="Lato" panose="020F0502020204030203" pitchFamily="34" charset="0"/>
              </a:rPr>
              <a:t>.</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 Reference URL : https://gpiozero.readthedocs.io/en/stable/ </a:t>
            </a:r>
          </a:p>
          <a:p>
            <a:pPr marL="171450" indent="-171450">
              <a:buFont typeface="Arial" panose="020B0604020202020204" pitchFamily="34" charset="0"/>
              <a:buChar cha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a:t>
            </a:fld>
            <a:endParaRPr lang="ko-KR" altLang="en-US"/>
          </a:p>
        </p:txBody>
      </p:sp>
    </p:spTree>
    <p:extLst>
      <p:ext uri="{BB962C8B-B14F-4D97-AF65-F5344CB8AC3E}">
        <p14:creationId xmlns:p14="http://schemas.microsoft.com/office/powerpoint/2010/main" val="2217528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 about Text file with Python : https://www.perforce.com/resources/vcs/git-overview-git-development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a:t>
            </a:fld>
            <a:endParaRPr lang="ko-KR" altLang="en-US"/>
          </a:p>
        </p:txBody>
      </p:sp>
    </p:spTree>
    <p:extLst>
      <p:ext uri="{BB962C8B-B14F-4D97-AF65-F5344CB8AC3E}">
        <p14:creationId xmlns:p14="http://schemas.microsoft.com/office/powerpoint/2010/main" val="2891692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a:t>
            </a:fld>
            <a:endParaRPr lang="ko-KR" altLang="en-US"/>
          </a:p>
        </p:txBody>
      </p:sp>
    </p:spTree>
    <p:extLst>
      <p:ext uri="{BB962C8B-B14F-4D97-AF65-F5344CB8AC3E}">
        <p14:creationId xmlns:p14="http://schemas.microsoft.com/office/powerpoint/2010/main" val="1164779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a:t>
            </a:fld>
            <a:endParaRPr lang="ko-KR" altLang="en-US"/>
          </a:p>
        </p:txBody>
      </p:sp>
    </p:spTree>
    <p:extLst>
      <p:ext uri="{BB962C8B-B14F-4D97-AF65-F5344CB8AC3E}">
        <p14:creationId xmlns:p14="http://schemas.microsoft.com/office/powerpoint/2010/main" val="214867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a:t>
            </a:fld>
            <a:endParaRPr lang="ko-KR" altLang="en-US"/>
          </a:p>
        </p:txBody>
      </p:sp>
    </p:spTree>
    <p:extLst>
      <p:ext uri="{BB962C8B-B14F-4D97-AF65-F5344CB8AC3E}">
        <p14:creationId xmlns:p14="http://schemas.microsoft.com/office/powerpoint/2010/main" val="2298293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a:t>
            </a:fld>
            <a:endParaRPr lang="ko-KR" altLang="en-US"/>
          </a:p>
        </p:txBody>
      </p:sp>
    </p:spTree>
    <p:extLst>
      <p:ext uri="{BB962C8B-B14F-4D97-AF65-F5344CB8AC3E}">
        <p14:creationId xmlns:p14="http://schemas.microsoft.com/office/powerpoint/2010/main" val="4279132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27</a:t>
            </a:fld>
            <a:endParaRPr lang="ko-KR" altLang="en-US"/>
          </a:p>
        </p:txBody>
      </p:sp>
    </p:spTree>
    <p:extLst>
      <p:ext uri="{BB962C8B-B14F-4D97-AF65-F5344CB8AC3E}">
        <p14:creationId xmlns:p14="http://schemas.microsoft.com/office/powerpoint/2010/main" val="1232585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28</a:t>
            </a:fld>
            <a:endParaRPr lang="ko-KR" altLang="en-US"/>
          </a:p>
        </p:txBody>
      </p:sp>
    </p:spTree>
    <p:extLst>
      <p:ext uri="{BB962C8B-B14F-4D97-AF65-F5344CB8AC3E}">
        <p14:creationId xmlns:p14="http://schemas.microsoft.com/office/powerpoint/2010/main" val="4201530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29</a:t>
            </a:fld>
            <a:endParaRPr lang="ko-KR" altLang="en-US"/>
          </a:p>
        </p:txBody>
      </p:sp>
    </p:spTree>
    <p:extLst>
      <p:ext uri="{BB962C8B-B14F-4D97-AF65-F5344CB8AC3E}">
        <p14:creationId xmlns:p14="http://schemas.microsoft.com/office/powerpoint/2010/main" val="3036674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dirty="0">
              <a:solidFill>
                <a:schemeClr val="tx1"/>
              </a:solidFill>
              <a:latin typeface="Arial" panose="020B0604020202020204" pitchFamily="34" charset="0"/>
              <a:ea typeface="Samsung Sharp Sans" pitchFamily="2" charset="0"/>
              <a:cs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30</a:t>
            </a:fld>
            <a:endParaRPr lang="ko-KR" altLang="en-US"/>
          </a:p>
        </p:txBody>
      </p:sp>
    </p:spTree>
    <p:extLst>
      <p:ext uri="{BB962C8B-B14F-4D97-AF65-F5344CB8AC3E}">
        <p14:creationId xmlns:p14="http://schemas.microsoft.com/office/powerpoint/2010/main" val="1844157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31</a:t>
            </a:fld>
            <a:endParaRPr lang="ko-KR" altLang="en-US"/>
          </a:p>
        </p:txBody>
      </p:sp>
    </p:spTree>
    <p:extLst>
      <p:ext uri="{BB962C8B-B14F-4D97-AF65-F5344CB8AC3E}">
        <p14:creationId xmlns:p14="http://schemas.microsoft.com/office/powerpoint/2010/main" val="3643212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dirty="0">
              <a:solidFill>
                <a:schemeClr val="tx1"/>
              </a:solidFill>
              <a:latin typeface="Arial" panose="020B0604020202020204" pitchFamily="34" charset="0"/>
              <a:ea typeface="Samsung Sharp Sans" pitchFamily="2" charset="0"/>
              <a:cs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a:t>
            </a:fld>
            <a:endParaRPr lang="ko-KR" altLang="en-US"/>
          </a:p>
        </p:txBody>
      </p:sp>
    </p:spTree>
    <p:extLst>
      <p:ext uri="{BB962C8B-B14F-4D97-AF65-F5344CB8AC3E}">
        <p14:creationId xmlns:p14="http://schemas.microsoft.com/office/powerpoint/2010/main" val="789763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32</a:t>
            </a:fld>
            <a:endParaRPr lang="ko-KR" altLang="en-US"/>
          </a:p>
        </p:txBody>
      </p:sp>
    </p:spTree>
    <p:extLst>
      <p:ext uri="{BB962C8B-B14F-4D97-AF65-F5344CB8AC3E}">
        <p14:creationId xmlns:p14="http://schemas.microsoft.com/office/powerpoint/2010/main" val="310892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33</a:t>
            </a:fld>
            <a:endParaRPr lang="ko-KR" altLang="en-US"/>
          </a:p>
        </p:txBody>
      </p:sp>
    </p:spTree>
    <p:extLst>
      <p:ext uri="{BB962C8B-B14F-4D97-AF65-F5344CB8AC3E}">
        <p14:creationId xmlns:p14="http://schemas.microsoft.com/office/powerpoint/2010/main" val="1491266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34</a:t>
            </a:fld>
            <a:endParaRPr lang="ko-KR" altLang="en-US"/>
          </a:p>
        </p:txBody>
      </p:sp>
    </p:spTree>
    <p:extLst>
      <p:ext uri="{BB962C8B-B14F-4D97-AF65-F5344CB8AC3E}">
        <p14:creationId xmlns:p14="http://schemas.microsoft.com/office/powerpoint/2010/main" val="1376686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35</a:t>
            </a:fld>
            <a:endParaRPr lang="ko-KR" altLang="en-US"/>
          </a:p>
        </p:txBody>
      </p:sp>
    </p:spTree>
    <p:extLst>
      <p:ext uri="{BB962C8B-B14F-4D97-AF65-F5344CB8AC3E}">
        <p14:creationId xmlns:p14="http://schemas.microsoft.com/office/powerpoint/2010/main" val="2640496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36</a:t>
            </a:fld>
            <a:endParaRPr lang="ko-KR" altLang="en-US"/>
          </a:p>
        </p:txBody>
      </p:sp>
    </p:spTree>
    <p:extLst>
      <p:ext uri="{BB962C8B-B14F-4D97-AF65-F5344CB8AC3E}">
        <p14:creationId xmlns:p14="http://schemas.microsoft.com/office/powerpoint/2010/main" val="3406057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37</a:t>
            </a:fld>
            <a:endParaRPr lang="ko-KR" altLang="en-US"/>
          </a:p>
        </p:txBody>
      </p:sp>
    </p:spTree>
    <p:extLst>
      <p:ext uri="{BB962C8B-B14F-4D97-AF65-F5344CB8AC3E}">
        <p14:creationId xmlns:p14="http://schemas.microsoft.com/office/powerpoint/2010/main" val="254283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dirty="0">
              <a:solidFill>
                <a:schemeClr val="tx1"/>
              </a:solidFill>
              <a:latin typeface="Arial" panose="020B0604020202020204" pitchFamily="34" charset="0"/>
              <a:ea typeface="Samsung Sharp Sans" pitchFamily="2" charset="0"/>
              <a:cs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38</a:t>
            </a:fld>
            <a:endParaRPr lang="ko-KR" altLang="en-US"/>
          </a:p>
        </p:txBody>
      </p:sp>
    </p:spTree>
    <p:extLst>
      <p:ext uri="{BB962C8B-B14F-4D97-AF65-F5344CB8AC3E}">
        <p14:creationId xmlns:p14="http://schemas.microsoft.com/office/powerpoint/2010/main" val="3761261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39</a:t>
            </a:fld>
            <a:endParaRPr lang="ko-KR" altLang="en-US"/>
          </a:p>
        </p:txBody>
      </p:sp>
    </p:spTree>
    <p:extLst>
      <p:ext uri="{BB962C8B-B14F-4D97-AF65-F5344CB8AC3E}">
        <p14:creationId xmlns:p14="http://schemas.microsoft.com/office/powerpoint/2010/main" val="3642447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40</a:t>
            </a:fld>
            <a:endParaRPr lang="ko-KR" altLang="en-US"/>
          </a:p>
        </p:txBody>
      </p:sp>
    </p:spTree>
    <p:extLst>
      <p:ext uri="{BB962C8B-B14F-4D97-AF65-F5344CB8AC3E}">
        <p14:creationId xmlns:p14="http://schemas.microsoft.com/office/powerpoint/2010/main" val="985992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41</a:t>
            </a:fld>
            <a:endParaRPr lang="ko-KR" altLang="en-US"/>
          </a:p>
        </p:txBody>
      </p:sp>
    </p:spTree>
    <p:extLst>
      <p:ext uri="{BB962C8B-B14F-4D97-AF65-F5344CB8AC3E}">
        <p14:creationId xmlns:p14="http://schemas.microsoft.com/office/powerpoint/2010/main" val="111092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42</a:t>
            </a:fld>
            <a:endParaRPr lang="ko-KR" altLang="en-US"/>
          </a:p>
        </p:txBody>
      </p:sp>
    </p:spTree>
    <p:extLst>
      <p:ext uri="{BB962C8B-B14F-4D97-AF65-F5344CB8AC3E}">
        <p14:creationId xmlns:p14="http://schemas.microsoft.com/office/powerpoint/2010/main" val="2655997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43</a:t>
            </a:fld>
            <a:endParaRPr lang="ko-KR" altLang="en-US"/>
          </a:p>
        </p:txBody>
      </p:sp>
    </p:spTree>
    <p:extLst>
      <p:ext uri="{BB962C8B-B14F-4D97-AF65-F5344CB8AC3E}">
        <p14:creationId xmlns:p14="http://schemas.microsoft.com/office/powerpoint/2010/main" val="160149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44</a:t>
            </a:fld>
            <a:endParaRPr lang="ko-KR" altLang="en-US"/>
          </a:p>
        </p:txBody>
      </p:sp>
    </p:spTree>
    <p:extLst>
      <p:ext uri="{BB962C8B-B14F-4D97-AF65-F5344CB8AC3E}">
        <p14:creationId xmlns:p14="http://schemas.microsoft.com/office/powerpoint/2010/main" val="2403451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45</a:t>
            </a:fld>
            <a:endParaRPr lang="ko-KR" altLang="en-US"/>
          </a:p>
        </p:txBody>
      </p:sp>
    </p:spTree>
    <p:extLst>
      <p:ext uri="{BB962C8B-B14F-4D97-AF65-F5344CB8AC3E}">
        <p14:creationId xmlns:p14="http://schemas.microsoft.com/office/powerpoint/2010/main" val="4027289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dirty="0">
              <a:solidFill>
                <a:schemeClr val="tx1"/>
              </a:solidFill>
              <a:latin typeface="Arial" panose="020B0604020202020204" pitchFamily="34" charset="0"/>
              <a:ea typeface="Samsung Sharp Sans" pitchFamily="2" charset="0"/>
              <a:cs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46</a:t>
            </a:fld>
            <a:endParaRPr lang="ko-KR" altLang="en-US"/>
          </a:p>
        </p:txBody>
      </p:sp>
    </p:spTree>
    <p:extLst>
      <p:ext uri="{BB962C8B-B14F-4D97-AF65-F5344CB8AC3E}">
        <p14:creationId xmlns:p14="http://schemas.microsoft.com/office/powerpoint/2010/main" val="2391085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b="0" i="0">
                <a:solidFill>
                  <a:srgbClr val="323232"/>
                </a:solidFill>
                <a:effectLst/>
                <a:latin typeface="roboto" panose="02000000000000000000" pitchFamily="2" charset="0"/>
              </a:rPr>
              <a:t>Understanding How Ultrasonic Sensors Work</a:t>
            </a:r>
          </a:p>
          <a:p>
            <a:pPr marL="628650" lvl="1" indent="-171450" algn="l">
              <a:buFont typeface="Arial" panose="020B0604020202020204" pitchFamily="34" charset="0"/>
              <a:buChar char="•"/>
            </a:pPr>
            <a:r>
              <a:rPr lang="en-US" altLang="ko-KR" b="0" i="0">
                <a:solidFill>
                  <a:srgbClr val="323232"/>
                </a:solidFill>
                <a:effectLst/>
                <a:latin typeface="roboto" panose="02000000000000000000" pitchFamily="2" charset="0"/>
              </a:rPr>
              <a:t>An ultrasonic sensor is an instrument that measures the distance to an object using ultrasonic sound waves.</a:t>
            </a:r>
          </a:p>
          <a:p>
            <a:pPr marL="628650" lvl="1" indent="-171450" algn="l">
              <a:buFont typeface="Arial" panose="020B0604020202020204" pitchFamily="34" charset="0"/>
              <a:buChar char="•"/>
            </a:pPr>
            <a:r>
              <a:rPr lang="en-US" altLang="ko-KR" b="0" i="0">
                <a:solidFill>
                  <a:srgbClr val="323232"/>
                </a:solidFill>
                <a:effectLst/>
                <a:latin typeface="roboto" panose="02000000000000000000" pitchFamily="2" charset="0"/>
              </a:rPr>
              <a:t>An ultrasonic sensor uses a transducer to send and receive ultrasonic pulses that relay back information about an object’s proximity.  </a:t>
            </a:r>
          </a:p>
          <a:p>
            <a:pPr marL="628650" lvl="1" indent="-171450" algn="l">
              <a:buFont typeface="Arial" panose="020B0604020202020204" pitchFamily="34" charset="0"/>
              <a:buChar char="•"/>
            </a:pPr>
            <a:r>
              <a:rPr lang="en-US" altLang="ko-KR" b="0" i="0">
                <a:solidFill>
                  <a:srgbClr val="323232"/>
                </a:solidFill>
                <a:effectLst/>
                <a:latin typeface="roboto" panose="02000000000000000000" pitchFamily="2" charset="0"/>
              </a:rPr>
              <a:t>High-frequency sound waves reflect from boundaries to produce distinct echo patterns.</a:t>
            </a:r>
          </a:p>
          <a:p>
            <a:pPr marL="628650" lvl="1" indent="-171450" algn="l">
              <a:buFont typeface="Arial" panose="020B0604020202020204" pitchFamily="34" charset="0"/>
              <a:buChar char="•"/>
            </a:pPr>
            <a:r>
              <a:rPr lang="en-US" altLang="ko-KR" b="0" i="0">
                <a:solidFill>
                  <a:srgbClr val="323232"/>
                </a:solidFill>
                <a:effectLst/>
                <a:latin typeface="roboto" panose="02000000000000000000" pitchFamily="2" charset="0"/>
              </a:rPr>
              <a:t>Reference : https://www.maxbotix.com/articles/how-ultrasonic-sensors-work.htm</a:t>
            </a:r>
          </a:p>
          <a:p>
            <a:pPr marL="171450" indent="-171450">
              <a:buFont typeface="Arial" panose="020B0604020202020204" pitchFamily="34" charset="0"/>
              <a:buChar cha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47</a:t>
            </a:fld>
            <a:endParaRPr lang="ko-KR" altLang="en-US"/>
          </a:p>
        </p:txBody>
      </p:sp>
    </p:spTree>
    <p:extLst>
      <p:ext uri="{BB962C8B-B14F-4D97-AF65-F5344CB8AC3E}">
        <p14:creationId xmlns:p14="http://schemas.microsoft.com/office/powerpoint/2010/main" val="697120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48</a:t>
            </a:fld>
            <a:endParaRPr lang="ko-KR" altLang="en-US"/>
          </a:p>
        </p:txBody>
      </p:sp>
    </p:spTree>
    <p:extLst>
      <p:ext uri="{BB962C8B-B14F-4D97-AF65-F5344CB8AC3E}">
        <p14:creationId xmlns:p14="http://schemas.microsoft.com/office/powerpoint/2010/main" val="109758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49</a:t>
            </a:fld>
            <a:endParaRPr lang="ko-KR" altLang="en-US"/>
          </a:p>
        </p:txBody>
      </p:sp>
    </p:spTree>
    <p:extLst>
      <p:ext uri="{BB962C8B-B14F-4D97-AF65-F5344CB8AC3E}">
        <p14:creationId xmlns:p14="http://schemas.microsoft.com/office/powerpoint/2010/main" val="3708043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50</a:t>
            </a:fld>
            <a:endParaRPr lang="ko-KR" altLang="en-US"/>
          </a:p>
        </p:txBody>
      </p:sp>
    </p:spTree>
    <p:extLst>
      <p:ext uri="{BB962C8B-B14F-4D97-AF65-F5344CB8AC3E}">
        <p14:creationId xmlns:p14="http://schemas.microsoft.com/office/powerpoint/2010/main" val="460394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dirty="0">
              <a:solidFill>
                <a:schemeClr val="tx1"/>
              </a:solidFill>
              <a:latin typeface="Arial" panose="020B0604020202020204" pitchFamily="34" charset="0"/>
              <a:ea typeface="Samsung Sharp Sans" pitchFamily="2" charset="0"/>
              <a:cs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51</a:t>
            </a:fld>
            <a:endParaRPr lang="ko-KR" altLang="en-US"/>
          </a:p>
        </p:txBody>
      </p:sp>
    </p:spTree>
    <p:extLst>
      <p:ext uri="{BB962C8B-B14F-4D97-AF65-F5344CB8AC3E}">
        <p14:creationId xmlns:p14="http://schemas.microsoft.com/office/powerpoint/2010/main" val="1430707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a:t>
            </a:fld>
            <a:endParaRPr lang="ko-KR" altLang="en-US"/>
          </a:p>
        </p:txBody>
      </p:sp>
    </p:spTree>
    <p:extLst>
      <p:ext uri="{BB962C8B-B14F-4D97-AF65-F5344CB8AC3E}">
        <p14:creationId xmlns:p14="http://schemas.microsoft.com/office/powerpoint/2010/main" val="3749989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52</a:t>
            </a:fld>
            <a:endParaRPr lang="ko-KR" altLang="en-US"/>
          </a:p>
        </p:txBody>
      </p:sp>
    </p:spTree>
    <p:extLst>
      <p:ext uri="{BB962C8B-B14F-4D97-AF65-F5344CB8AC3E}">
        <p14:creationId xmlns:p14="http://schemas.microsoft.com/office/powerpoint/2010/main" val="990411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53</a:t>
            </a:fld>
            <a:endParaRPr lang="ko-KR" altLang="en-US"/>
          </a:p>
        </p:txBody>
      </p:sp>
    </p:spTree>
    <p:extLst>
      <p:ext uri="{BB962C8B-B14F-4D97-AF65-F5344CB8AC3E}">
        <p14:creationId xmlns:p14="http://schemas.microsoft.com/office/powerpoint/2010/main" val="40073644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54</a:t>
            </a:fld>
            <a:endParaRPr lang="ko-KR" altLang="en-US"/>
          </a:p>
        </p:txBody>
      </p:sp>
    </p:spTree>
    <p:extLst>
      <p:ext uri="{BB962C8B-B14F-4D97-AF65-F5344CB8AC3E}">
        <p14:creationId xmlns:p14="http://schemas.microsoft.com/office/powerpoint/2010/main" val="2703393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55</a:t>
            </a:fld>
            <a:endParaRPr lang="ko-KR" altLang="en-US"/>
          </a:p>
        </p:txBody>
      </p:sp>
    </p:spTree>
    <p:extLst>
      <p:ext uri="{BB962C8B-B14F-4D97-AF65-F5344CB8AC3E}">
        <p14:creationId xmlns:p14="http://schemas.microsoft.com/office/powerpoint/2010/main" val="25045504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56</a:t>
            </a:fld>
            <a:endParaRPr lang="ko-KR" altLang="en-US"/>
          </a:p>
        </p:txBody>
      </p:sp>
    </p:spTree>
    <p:extLst>
      <p:ext uri="{BB962C8B-B14F-4D97-AF65-F5344CB8AC3E}">
        <p14:creationId xmlns:p14="http://schemas.microsoft.com/office/powerpoint/2010/main" val="4214164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57</a:t>
            </a:fld>
            <a:endParaRPr lang="ko-KR" altLang="en-US"/>
          </a:p>
        </p:txBody>
      </p:sp>
    </p:spTree>
    <p:extLst>
      <p:ext uri="{BB962C8B-B14F-4D97-AF65-F5344CB8AC3E}">
        <p14:creationId xmlns:p14="http://schemas.microsoft.com/office/powerpoint/2010/main" val="67648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58</a:t>
            </a:fld>
            <a:endParaRPr lang="ko-KR" altLang="en-US"/>
          </a:p>
        </p:txBody>
      </p:sp>
    </p:spTree>
    <p:extLst>
      <p:ext uri="{BB962C8B-B14F-4D97-AF65-F5344CB8AC3E}">
        <p14:creationId xmlns:p14="http://schemas.microsoft.com/office/powerpoint/2010/main" val="30199430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dirty="0">
              <a:solidFill>
                <a:schemeClr val="tx1"/>
              </a:solidFill>
              <a:latin typeface="Arial" panose="020B0604020202020204" pitchFamily="34" charset="0"/>
              <a:ea typeface="Samsung Sharp Sans" pitchFamily="2" charset="0"/>
              <a:cs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59</a:t>
            </a:fld>
            <a:endParaRPr lang="ko-KR" altLang="en-US"/>
          </a:p>
        </p:txBody>
      </p:sp>
    </p:spTree>
    <p:extLst>
      <p:ext uri="{BB962C8B-B14F-4D97-AF65-F5344CB8AC3E}">
        <p14:creationId xmlns:p14="http://schemas.microsoft.com/office/powerpoint/2010/main" val="1474885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60</a:t>
            </a:fld>
            <a:endParaRPr lang="ko-KR" altLang="en-US"/>
          </a:p>
        </p:txBody>
      </p:sp>
    </p:spTree>
    <p:extLst>
      <p:ext uri="{BB962C8B-B14F-4D97-AF65-F5344CB8AC3E}">
        <p14:creationId xmlns:p14="http://schemas.microsoft.com/office/powerpoint/2010/main" val="4753395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200" dirty="0">
                <a:solidFill>
                  <a:schemeClr val="tx1">
                    <a:lumMod val="85000"/>
                    <a:lumOff val="15000"/>
                  </a:schemeClr>
                </a:solidFill>
                <a:latin typeface="Arial" panose="020B0604020202020204" pitchFamily="34" charset="0"/>
              </a:rPr>
              <a:t>Reference to plot in </a:t>
            </a:r>
            <a:r>
              <a:rPr lang="en-US" altLang="ko-KR" sz="1200" dirty="0" err="1">
                <a:solidFill>
                  <a:schemeClr val="tx1">
                    <a:lumMod val="85000"/>
                    <a:lumOff val="15000"/>
                  </a:schemeClr>
                </a:solidFill>
                <a:latin typeface="Arial" panose="020B0604020202020204" pitchFamily="34" charset="0"/>
              </a:rPr>
              <a:t>matplot.pyplot</a:t>
            </a:r>
            <a:r>
              <a:rPr lang="en-US" altLang="ko-KR" sz="1200" dirty="0">
                <a:solidFill>
                  <a:schemeClr val="tx1">
                    <a:lumMod val="85000"/>
                    <a:lumOff val="15000"/>
                  </a:schemeClr>
                </a:solidFill>
                <a:latin typeface="Arial" panose="020B0604020202020204" pitchFamily="34" charset="0"/>
              </a:rPr>
              <a:t>: </a:t>
            </a:r>
            <a:r>
              <a:rPr lang="en-US" altLang="ko-KR" sz="1200" dirty="0">
                <a:solidFill>
                  <a:schemeClr val="tx1">
                    <a:lumMod val="85000"/>
                    <a:lumOff val="15000"/>
                  </a:schemeClr>
                </a:solidFill>
                <a:latin typeface="Arial" panose="020B0604020202020204" pitchFamily="34" charset="0"/>
                <a:hlinkClick r:id="rId3"/>
              </a:rPr>
              <a:t>https://matplotlib.org/stable/api/_as_gen/matplotlib.pyplot.plot.html#matplotlib.pyplot.plot</a:t>
            </a:r>
            <a:endParaRPr lang="en-US" altLang="ko-KR" sz="1200" dirty="0">
              <a:solidFill>
                <a:schemeClr val="tx1">
                  <a:lumMod val="85000"/>
                  <a:lumOff val="15000"/>
                </a:schemeClr>
              </a:solidFill>
              <a:latin typeface="Arial" panose="020B0604020202020204" pitchFamily="34" charset="0"/>
            </a:endParaRPr>
          </a:p>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61</a:t>
            </a:fld>
            <a:endParaRPr lang="ko-KR" altLang="en-US"/>
          </a:p>
        </p:txBody>
      </p:sp>
    </p:spTree>
    <p:extLst>
      <p:ext uri="{BB962C8B-B14F-4D97-AF65-F5344CB8AC3E}">
        <p14:creationId xmlns:p14="http://schemas.microsoft.com/office/powerpoint/2010/main" val="243987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200" dirty="0">
                <a:solidFill>
                  <a:schemeClr val="tx1">
                    <a:lumMod val="85000"/>
                    <a:lumOff val="15000"/>
                  </a:schemeClr>
                </a:solidFill>
                <a:latin typeface="Arial" panose="020B0604020202020204" pitchFamily="34" charset="0"/>
                <a:ea typeface="SamsungOne 400" panose="020B0503030303020204" pitchFamily="34" charset="0"/>
              </a:rPr>
              <a:t>Visit https://gpiozero.readthedocs.io/en/stable/api_output.html</a:t>
            </a:r>
          </a:p>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a:t>
            </a:fld>
            <a:endParaRPr lang="ko-KR" altLang="en-US"/>
          </a:p>
        </p:txBody>
      </p:sp>
    </p:spTree>
    <p:extLst>
      <p:ext uri="{BB962C8B-B14F-4D97-AF65-F5344CB8AC3E}">
        <p14:creationId xmlns:p14="http://schemas.microsoft.com/office/powerpoint/2010/main" val="42222737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62</a:t>
            </a:fld>
            <a:endParaRPr lang="ko-KR" altLang="en-US"/>
          </a:p>
        </p:txBody>
      </p:sp>
    </p:spTree>
    <p:extLst>
      <p:ext uri="{BB962C8B-B14F-4D97-AF65-F5344CB8AC3E}">
        <p14:creationId xmlns:p14="http://schemas.microsoft.com/office/powerpoint/2010/main" val="1517467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200" dirty="0">
                <a:solidFill>
                  <a:schemeClr val="tx1">
                    <a:lumMod val="85000"/>
                    <a:lumOff val="15000"/>
                  </a:schemeClr>
                </a:solidFill>
                <a:latin typeface="Arial" panose="020B0604020202020204" pitchFamily="34" charset="0"/>
              </a:rPr>
              <a:t>Reference to the parameters of scatter in </a:t>
            </a:r>
            <a:r>
              <a:rPr lang="en-US" altLang="ko-KR" sz="1200" dirty="0" err="1">
                <a:solidFill>
                  <a:schemeClr val="tx1">
                    <a:lumMod val="85000"/>
                    <a:lumOff val="15000"/>
                  </a:schemeClr>
                </a:solidFill>
                <a:latin typeface="Arial" panose="020B0604020202020204" pitchFamily="34" charset="0"/>
              </a:rPr>
              <a:t>matplot.pyplot</a:t>
            </a:r>
            <a:r>
              <a:rPr lang="en-US" altLang="ko-KR" sz="1200" dirty="0">
                <a:solidFill>
                  <a:schemeClr val="tx1">
                    <a:lumMod val="85000"/>
                    <a:lumOff val="15000"/>
                  </a:schemeClr>
                </a:solidFill>
                <a:latin typeface="Arial" panose="020B0604020202020204" pitchFamily="34" charset="0"/>
              </a:rPr>
              <a:t>: </a:t>
            </a:r>
            <a:r>
              <a:rPr lang="en-US" altLang="ko-KR" sz="1200" dirty="0">
                <a:solidFill>
                  <a:schemeClr val="tx1">
                    <a:lumMod val="85000"/>
                    <a:lumOff val="15000"/>
                  </a:schemeClr>
                </a:solidFill>
                <a:latin typeface="Arial" panose="020B0604020202020204" pitchFamily="34" charset="0"/>
                <a:hlinkClick r:id="rId3"/>
              </a:rPr>
              <a:t>https://matplotlib.org/stable/api/_as_gen/matplotlib.pyplot.scatter.html#matplotlib.pyplot.scatter</a:t>
            </a:r>
            <a:endParaRPr lang="en-US" altLang="ko-KR" sz="1200" dirty="0">
              <a:solidFill>
                <a:schemeClr val="tx1">
                  <a:lumMod val="85000"/>
                  <a:lumOff val="15000"/>
                </a:schemeClr>
              </a:solidFill>
              <a:latin typeface="Arial" panose="020B0604020202020204" pitchFamily="34" charset="0"/>
            </a:endParaRPr>
          </a:p>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63</a:t>
            </a:fld>
            <a:endParaRPr lang="ko-KR" altLang="en-US"/>
          </a:p>
        </p:txBody>
      </p:sp>
    </p:spTree>
    <p:extLst>
      <p:ext uri="{BB962C8B-B14F-4D97-AF65-F5344CB8AC3E}">
        <p14:creationId xmlns:p14="http://schemas.microsoft.com/office/powerpoint/2010/main" val="36202691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64</a:t>
            </a:fld>
            <a:endParaRPr lang="ko-KR" altLang="en-US"/>
          </a:p>
        </p:txBody>
      </p:sp>
    </p:spTree>
    <p:extLst>
      <p:ext uri="{BB962C8B-B14F-4D97-AF65-F5344CB8AC3E}">
        <p14:creationId xmlns:p14="http://schemas.microsoft.com/office/powerpoint/2010/main" val="2111248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200" dirty="0">
                <a:solidFill>
                  <a:srgbClr val="0033FF"/>
                </a:solidFill>
                <a:latin typeface="Arial" panose="020B0604020202020204" pitchFamily="34" charset="0"/>
              </a:rPr>
              <a:t>Reference to the optional parameters such as marker and color: </a:t>
            </a:r>
            <a:r>
              <a:rPr lang="en-US" altLang="ko-KR" sz="1200" dirty="0">
                <a:solidFill>
                  <a:schemeClr val="tx1">
                    <a:lumMod val="85000"/>
                    <a:lumOff val="15000"/>
                  </a:schemeClr>
                </a:solidFill>
                <a:latin typeface="Arial" panose="020B0604020202020204" pitchFamily="34" charset="0"/>
                <a:ea typeface="SamsungOne 400" panose="020B0503030303020204" pitchFamily="34" charset="0"/>
                <a:hlinkClick r:id="rId3"/>
              </a:rPr>
              <a:t>https://matplotlib.org/stable/api/pyplot_summary.html</a:t>
            </a:r>
            <a:endParaRPr lang="en-US" altLang="ko-KR" sz="1200" dirty="0">
              <a:solidFill>
                <a:schemeClr val="tx1">
                  <a:lumMod val="85000"/>
                  <a:lumOff val="15000"/>
                </a:schemeClr>
              </a:solidFill>
              <a:latin typeface="Arial" panose="020B0604020202020204" pitchFamily="34" charset="0"/>
              <a:ea typeface="SamsungOne 400" panose="020B0503030303020204" pitchFamily="34" charset="0"/>
            </a:endParaRPr>
          </a:p>
          <a:p>
            <a:pPr marL="0" indent="0">
              <a:buFont typeface="Wingdings" panose="05000000000000000000" pitchFamily="2" charset="2"/>
              <a:buNone/>
            </a:pPr>
            <a:endParaRPr lang="en-US" altLang="ko-KR"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65</a:t>
            </a:fld>
            <a:endParaRPr lang="ko-KR" altLang="en-US"/>
          </a:p>
        </p:txBody>
      </p:sp>
    </p:spTree>
    <p:extLst>
      <p:ext uri="{BB962C8B-B14F-4D97-AF65-F5344CB8AC3E}">
        <p14:creationId xmlns:p14="http://schemas.microsoft.com/office/powerpoint/2010/main" val="3467377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66</a:t>
            </a:fld>
            <a:endParaRPr lang="ko-KR" altLang="en-US"/>
          </a:p>
        </p:txBody>
      </p:sp>
    </p:spTree>
    <p:extLst>
      <p:ext uri="{BB962C8B-B14F-4D97-AF65-F5344CB8AC3E}">
        <p14:creationId xmlns:p14="http://schemas.microsoft.com/office/powerpoint/2010/main" val="8845508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dirty="0">
              <a:solidFill>
                <a:schemeClr val="tx1"/>
              </a:solidFill>
              <a:latin typeface="Arial" panose="020B0604020202020204" pitchFamily="34" charset="0"/>
              <a:ea typeface="Samsung Sharp Sans" pitchFamily="2" charset="0"/>
              <a:cs typeface="Arial" panose="020B0604020202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67</a:t>
            </a:fld>
            <a:endParaRPr lang="ko-KR" altLang="en-US"/>
          </a:p>
        </p:txBody>
      </p:sp>
    </p:spTree>
    <p:extLst>
      <p:ext uri="{BB962C8B-B14F-4D97-AF65-F5344CB8AC3E}">
        <p14:creationId xmlns:p14="http://schemas.microsoft.com/office/powerpoint/2010/main" val="23396836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DHT-11 : https://www.mouser.com/datasheet/2/758/DHT11-Technical-Data-Sheet-Translated-Version-1143054.pdf</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68</a:t>
            </a:fld>
            <a:endParaRPr lang="ko-KR" altLang="en-US"/>
          </a:p>
        </p:txBody>
      </p:sp>
    </p:spTree>
    <p:extLst>
      <p:ext uri="{BB962C8B-B14F-4D97-AF65-F5344CB8AC3E}">
        <p14:creationId xmlns:p14="http://schemas.microsoft.com/office/powerpoint/2010/main" val="13874266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69</a:t>
            </a:fld>
            <a:endParaRPr lang="ko-KR" altLang="en-US"/>
          </a:p>
        </p:txBody>
      </p:sp>
    </p:spTree>
    <p:extLst>
      <p:ext uri="{BB962C8B-B14F-4D97-AF65-F5344CB8AC3E}">
        <p14:creationId xmlns:p14="http://schemas.microsoft.com/office/powerpoint/2010/main" val="862043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b="0" i="0" u="none">
                <a:solidFill>
                  <a:schemeClr val="tx1"/>
                </a:solidFill>
                <a:latin typeface="Arial" panose="020B0604020202020204" pitchFamily="34" charset="0"/>
                <a:cs typeface="Arial" panose="020B0604020202020204" pitchFamily="34" charset="0"/>
              </a:rPr>
              <a:t>libatlas-base-dev : https://packages.debian.org/sid/libatlas-base-dev</a:t>
            </a:r>
          </a:p>
          <a:p>
            <a:pPr marL="171450" indent="-171450">
              <a:buFont typeface="Arial" panose="020B0604020202020204" pitchFamily="34" charset="0"/>
              <a:buChar char="•"/>
            </a:pPr>
            <a:endParaRPr lang="en-US" altLang="ko-KR" b="0" i="0" u="none">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b="0" i="0" u="none">
                <a:solidFill>
                  <a:schemeClr val="tx1"/>
                </a:solidFill>
                <a:effectLst/>
                <a:latin typeface="Arial" panose="020B0604020202020204" pitchFamily="34" charset="0"/>
              </a:rPr>
              <a:t>Numpy </a:t>
            </a:r>
            <a:r>
              <a:rPr lang="en-US" altLang="ko-KR" b="0" i="0" u="none">
                <a:solidFill>
                  <a:schemeClr val="tx1"/>
                </a:solidFill>
                <a:latin typeface="Arial" panose="020B0604020202020204" pitchFamily="34" charset="0"/>
                <a:cs typeface="Arial" panose="020B0604020202020204" pitchFamily="34" charset="0"/>
              </a:rPr>
              <a:t>is a library for the Python programming language, adding support for large, multi-dimensional arrays and matrices, along with a large collection of high-level mathematical functions to operate on these arrays. (https://numpy.org/)</a:t>
            </a:r>
            <a:endParaRPr lang="en-US" altLang="ko-KR" b="0" i="0" u="none" dirty="0">
              <a:solidFill>
                <a:schemeClr val="tx1"/>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70</a:t>
            </a:fld>
            <a:endParaRPr lang="ko-KR" altLang="en-US"/>
          </a:p>
        </p:txBody>
      </p:sp>
    </p:spTree>
    <p:extLst>
      <p:ext uri="{BB962C8B-B14F-4D97-AF65-F5344CB8AC3E}">
        <p14:creationId xmlns:p14="http://schemas.microsoft.com/office/powerpoint/2010/main" val="25411124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71</a:t>
            </a:fld>
            <a:endParaRPr lang="ko-KR" altLang="en-US"/>
          </a:p>
        </p:txBody>
      </p:sp>
    </p:spTree>
    <p:extLst>
      <p:ext uri="{BB962C8B-B14F-4D97-AF65-F5344CB8AC3E}">
        <p14:creationId xmlns:p14="http://schemas.microsoft.com/office/powerpoint/2010/main" val="190984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a:t>
            </a:fld>
            <a:endParaRPr lang="ko-KR" altLang="en-US"/>
          </a:p>
        </p:txBody>
      </p:sp>
    </p:spTree>
    <p:extLst>
      <p:ext uri="{BB962C8B-B14F-4D97-AF65-F5344CB8AC3E}">
        <p14:creationId xmlns:p14="http://schemas.microsoft.com/office/powerpoint/2010/main" val="23003384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72</a:t>
            </a:fld>
            <a:endParaRPr lang="ko-KR" altLang="en-US"/>
          </a:p>
        </p:txBody>
      </p:sp>
    </p:spTree>
    <p:extLst>
      <p:ext uri="{BB962C8B-B14F-4D97-AF65-F5344CB8AC3E}">
        <p14:creationId xmlns:p14="http://schemas.microsoft.com/office/powerpoint/2010/main" val="27242145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 about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matplotlib</a:t>
            </a:r>
            <a:r>
              <a:rPr lang="en-US" altLang="ko-KR" dirty="0">
                <a:solidFill>
                  <a:schemeClr val="tx1">
                    <a:lumMod val="75000"/>
                    <a:lumOff val="25000"/>
                  </a:schemeClr>
                </a:solidFill>
                <a:latin typeface="Arial" panose="020B0604020202020204" pitchFamily="34" charset="0"/>
                <a:cs typeface="Arial" panose="020B0604020202020204" pitchFamily="34" charset="0"/>
              </a:rPr>
              <a:t> animation : https://matplotlib.org/stable/api/animation_api.html</a:t>
            </a:r>
          </a:p>
          <a:p>
            <a:pPr marL="171450" indent="-171450">
              <a:buFont typeface="Arial" panose="020B0604020202020204" pitchFamily="34" charset="0"/>
              <a:buChar cha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73</a:t>
            </a:fld>
            <a:endParaRPr lang="ko-KR" altLang="en-US"/>
          </a:p>
        </p:txBody>
      </p:sp>
    </p:spTree>
    <p:extLst>
      <p:ext uri="{BB962C8B-B14F-4D97-AF65-F5344CB8AC3E}">
        <p14:creationId xmlns:p14="http://schemas.microsoft.com/office/powerpoint/2010/main" val="13661826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74</a:t>
            </a:fld>
            <a:endParaRPr lang="ko-KR" altLang="en-US"/>
          </a:p>
        </p:txBody>
      </p:sp>
    </p:spTree>
    <p:extLst>
      <p:ext uri="{BB962C8B-B14F-4D97-AF65-F5344CB8AC3E}">
        <p14:creationId xmlns:p14="http://schemas.microsoft.com/office/powerpoint/2010/main" val="35834650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75</a:t>
            </a:fld>
            <a:endParaRPr lang="ko-KR" altLang="en-US"/>
          </a:p>
        </p:txBody>
      </p:sp>
    </p:spTree>
    <p:extLst>
      <p:ext uri="{BB962C8B-B14F-4D97-AF65-F5344CB8AC3E}">
        <p14:creationId xmlns:p14="http://schemas.microsoft.com/office/powerpoint/2010/main" val="3296600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703263"/>
            <a:ext cx="7545388" cy="4244975"/>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86280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a:t>
            </a:fld>
            <a:endParaRPr lang="ko-KR" altLang="en-US"/>
          </a:p>
        </p:txBody>
      </p:sp>
    </p:spTree>
    <p:extLst>
      <p:ext uri="{BB962C8B-B14F-4D97-AF65-F5344CB8AC3E}">
        <p14:creationId xmlns:p14="http://schemas.microsoft.com/office/powerpoint/2010/main" val="14550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a:t>
            </a:fld>
            <a:endParaRPr lang="ko-KR" altLang="en-US"/>
          </a:p>
        </p:txBody>
      </p:sp>
    </p:spTree>
    <p:extLst>
      <p:ext uri="{BB962C8B-B14F-4D97-AF65-F5344CB8AC3E}">
        <p14:creationId xmlns:p14="http://schemas.microsoft.com/office/powerpoint/2010/main" val="199968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Tree>
    <p:extLst>
      <p:ext uri="{BB962C8B-B14F-4D97-AF65-F5344CB8AC3E}">
        <p14:creationId xmlns:p14="http://schemas.microsoft.com/office/powerpoint/2010/main" val="137627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3297"/>
            <a:ext cx="9141069" cy="5140204"/>
          </a:xfrm>
          <a:prstGeom prst="rect">
            <a:avLst/>
          </a:prstGeom>
        </p:spPr>
      </p:pic>
      <p:sp>
        <p:nvSpPr>
          <p:cNvPr id="2" name="직사각형 1"/>
          <p:cNvSpPr/>
          <p:nvPr userDrawn="1"/>
        </p:nvSpPr>
        <p:spPr>
          <a:xfrm>
            <a:off x="2" y="0"/>
            <a:ext cx="9141069" cy="51435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15027" y="4257774"/>
            <a:ext cx="8311015" cy="55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685595" rtl="0" eaLnBrk="1" fontAlgn="auto" latinLnBrk="1" hangingPunct="1">
              <a:lnSpc>
                <a:spcPct val="100000"/>
              </a:lnSpc>
              <a:spcBef>
                <a:spcPts val="0"/>
              </a:spcBef>
              <a:spcAft>
                <a:spcPts val="0"/>
              </a:spcAft>
              <a:buClrTx/>
              <a:buSzTx/>
              <a:buFontTx/>
              <a:buNone/>
              <a:tabLst/>
              <a:defRPr/>
            </a:pPr>
            <a:r>
              <a:rPr kumimoji="0" lang="ko-KR" altLang="en-US" sz="750" b="0" i="0" u="none" strike="noStrike" kern="1200" cap="none" spc="0" normalizeH="0" baseline="0" noProof="0" dirty="0">
                <a:ln>
                  <a:noFill/>
                </a:ln>
                <a:solidFill>
                  <a:prstClr val="white"/>
                </a:solidFill>
                <a:effectLst/>
                <a:uLnTx/>
                <a:uFillTx/>
                <a:latin typeface="Arial" panose="020B0604020202020204" pitchFamily="34" charset="0"/>
                <a:ea typeface="SamsungOne 400" panose="020B0503030303020204" pitchFamily="34" charset="0"/>
                <a:cs typeface="+mn-cs"/>
              </a:rPr>
              <a:t>ⓒ</a:t>
            </a:r>
            <a:r>
              <a:rPr kumimoji="0" lang="en-US" altLang="ko-KR" sz="750" b="0" i="0" u="none" strike="noStrike" kern="1200" cap="none" spc="0" normalizeH="0" baseline="0" noProof="0" dirty="0">
                <a:ln>
                  <a:noFill/>
                </a:ln>
                <a:solidFill>
                  <a:prstClr val="white"/>
                </a:solidFill>
                <a:effectLst/>
                <a:uLnTx/>
                <a:uFillTx/>
                <a:latin typeface="Arial" panose="020B0604020202020204" pitchFamily="34" charset="0"/>
                <a:ea typeface="SamsungOne 400C" panose="020B0506030303020204" pitchFamily="34" charset="0"/>
                <a:cs typeface="+mn-cs"/>
              </a:rPr>
              <a:t>2022 SAMSUNG. All rights reserved.</a:t>
            </a:r>
          </a:p>
          <a:p>
            <a:pPr marL="0" marR="0" lvl="0" indent="0" algn="l" defTabSz="685595" rtl="0" eaLnBrk="1" fontAlgn="auto" latinLnBrk="1" hangingPunct="1">
              <a:lnSpc>
                <a:spcPct val="100000"/>
              </a:lnSpc>
              <a:spcBef>
                <a:spcPts val="450"/>
              </a:spcBef>
              <a:spcAft>
                <a:spcPts val="0"/>
              </a:spcAft>
              <a:buClrTx/>
              <a:buSzTx/>
              <a:buFontTx/>
              <a:buNone/>
              <a:tabLst/>
              <a:defRPr/>
            </a:pPr>
            <a:r>
              <a:rPr kumimoji="0" lang="en-US" altLang="ko-KR" sz="750" b="0" i="0" u="none" strike="noStrike" kern="1200" cap="none" spc="0" normalizeH="0" baseline="0" noProof="0" dirty="0">
                <a:ln>
                  <a:noFill/>
                </a:ln>
                <a:solidFill>
                  <a:prstClr val="white"/>
                </a:solidFill>
                <a:effectLst/>
                <a:uLnTx/>
                <a:uFillTx/>
                <a:latin typeface="Arial" panose="020B0604020202020204" pitchFamily="34" charset="0"/>
                <a:ea typeface="SamsungOne 400C" panose="020B0506030303020204" pitchFamily="34" charset="0"/>
                <a:cs typeface="+mn-cs"/>
              </a:rPr>
              <a:t>Samsung Electronics Corporate Citizenship Office holds the copyright of book.</a:t>
            </a:r>
          </a:p>
          <a:p>
            <a:pPr marL="0" marR="0" lvl="0" indent="0" algn="l" defTabSz="685595" rtl="0" eaLnBrk="1" fontAlgn="auto" latinLnBrk="1" hangingPunct="1">
              <a:lnSpc>
                <a:spcPct val="100000"/>
              </a:lnSpc>
              <a:spcBef>
                <a:spcPts val="225"/>
              </a:spcBef>
              <a:spcAft>
                <a:spcPts val="0"/>
              </a:spcAft>
              <a:buClrTx/>
              <a:buSzTx/>
              <a:buFontTx/>
              <a:buNone/>
              <a:tabLst/>
              <a:defRPr/>
            </a:pPr>
            <a:r>
              <a:rPr kumimoji="0" lang="en-US" altLang="ko-KR" sz="750" b="0" i="0" u="none" strike="noStrike" kern="1200" cap="none" spc="0" normalizeH="0" baseline="0" noProof="0" dirty="0">
                <a:ln>
                  <a:noFill/>
                </a:ln>
                <a:solidFill>
                  <a:prstClr val="white"/>
                </a:solidFill>
                <a:effectLst/>
                <a:uLnTx/>
                <a:uFillTx/>
                <a:latin typeface="Arial" panose="020B0604020202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685595" rtl="0" eaLnBrk="1" fontAlgn="auto" latinLnBrk="1" hangingPunct="1">
              <a:lnSpc>
                <a:spcPct val="100000"/>
              </a:lnSpc>
              <a:spcBef>
                <a:spcPts val="0"/>
              </a:spcBef>
              <a:spcAft>
                <a:spcPts val="0"/>
              </a:spcAft>
              <a:buClrTx/>
              <a:buSzTx/>
              <a:buFontTx/>
              <a:buNone/>
              <a:tabLst/>
              <a:defRPr/>
            </a:pPr>
            <a:r>
              <a:rPr kumimoji="0" lang="en-US" altLang="ko-KR" sz="750" b="0" i="0" u="none" strike="noStrike" kern="1200" cap="none" spc="0" normalizeH="0" baseline="0" noProof="0" dirty="0">
                <a:ln>
                  <a:noFill/>
                </a:ln>
                <a:solidFill>
                  <a:prstClr val="white"/>
                </a:solidFill>
                <a:effectLst/>
                <a:uLnTx/>
                <a:uFillTx/>
                <a:latin typeface="Arial" panose="020B0604020202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27396" y="2267213"/>
            <a:ext cx="2286277" cy="609074"/>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15027" y="337500"/>
            <a:ext cx="1191675" cy="1485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68558" tIns="34279" rIns="68558" bIns="34279" numCol="1" anchor="t" anchorCtr="0" compatLnSpc="1">
            <a:prstTxWarp prst="textNoShape">
              <a:avLst/>
            </a:prstTxWarp>
            <a:scene3d>
              <a:camera prst="orthographicFront"/>
              <a:lightRig rig="threePt" dir="t"/>
            </a:scene3d>
            <a:sp3d>
              <a:bevelT w="0" h="6350"/>
            </a:sp3d>
          </a:bodyPr>
          <a:lstStyle/>
          <a:p>
            <a:pPr marL="0" marR="0" lvl="0" indent="0" algn="l" defTabSz="685595" rtl="0" eaLnBrk="1" fontAlgn="auto" latinLnBrk="1" hangingPunct="1">
              <a:lnSpc>
                <a:spcPct val="100000"/>
              </a:lnSpc>
              <a:spcBef>
                <a:spcPts val="0"/>
              </a:spcBef>
              <a:spcAft>
                <a:spcPts val="0"/>
              </a:spcAft>
              <a:buClrTx/>
              <a:buSzTx/>
              <a:buFontTx/>
              <a:buNone/>
              <a:tabLst/>
              <a:defRPr/>
            </a:pPr>
            <a:endParaRPr lang="ko-KR" altLang="en-US" sz="1469" noProof="0" dirty="0"/>
          </a:p>
        </p:txBody>
      </p:sp>
    </p:spTree>
    <p:extLst>
      <p:ext uri="{BB962C8B-B14F-4D97-AF65-F5344CB8AC3E}">
        <p14:creationId xmlns:p14="http://schemas.microsoft.com/office/powerpoint/2010/main" val="350586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15027" y="337500"/>
            <a:ext cx="1183784" cy="1485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68558" tIns="34279" rIns="68558" bIns="34279" numCol="1" anchor="t" anchorCtr="0" compatLnSpc="1">
            <a:prstTxWarp prst="textNoShape">
              <a:avLst/>
            </a:prstTxWarp>
            <a:scene3d>
              <a:camera prst="orthographicFront"/>
              <a:lightRig rig="threePt" dir="t"/>
            </a:scene3d>
            <a:sp3d>
              <a:bevelT w="0" h="6350"/>
            </a:sp3d>
          </a:bodyPr>
          <a:lstStyle/>
          <a:p>
            <a:pPr marL="0" marR="0" lvl="0" indent="0" algn="l" defTabSz="685595" rtl="0" eaLnBrk="1" fontAlgn="auto" latinLnBrk="1" hangingPunct="1">
              <a:lnSpc>
                <a:spcPct val="100000"/>
              </a:lnSpc>
              <a:spcBef>
                <a:spcPts val="0"/>
              </a:spcBef>
              <a:spcAft>
                <a:spcPts val="0"/>
              </a:spcAft>
              <a:buClrTx/>
              <a:buSzTx/>
              <a:buFontTx/>
              <a:buNone/>
              <a:tabLst/>
              <a:defRPr/>
            </a:pPr>
            <a:endParaRPr lang="ko-KR" altLang="en-US" sz="146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38768" y="4605873"/>
            <a:ext cx="1266465" cy="337500"/>
          </a:xfrm>
          <a:prstGeom prst="rect">
            <a:avLst/>
          </a:prstGeom>
        </p:spPr>
      </p:pic>
    </p:spTree>
    <p:extLst>
      <p:ext uri="{BB962C8B-B14F-4D97-AF65-F5344CB8AC3E}">
        <p14:creationId xmlns:p14="http://schemas.microsoft.com/office/powerpoint/2010/main" val="372197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15027" y="337500"/>
            <a:ext cx="1183784" cy="1485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68558" tIns="34279" rIns="68558" bIns="34279" numCol="1" anchor="t" anchorCtr="0" compatLnSpc="1">
            <a:prstTxWarp prst="textNoShape">
              <a:avLst/>
            </a:prstTxWarp>
            <a:scene3d>
              <a:camera prst="orthographicFront"/>
              <a:lightRig rig="threePt" dir="t"/>
            </a:scene3d>
            <a:sp3d>
              <a:bevelT w="0" h="6350"/>
            </a:sp3d>
          </a:bodyPr>
          <a:lstStyle/>
          <a:p>
            <a:pPr marL="0" marR="0" lvl="0" indent="0" algn="l" defTabSz="685595" rtl="0" eaLnBrk="1" fontAlgn="auto" latinLnBrk="1" hangingPunct="1">
              <a:lnSpc>
                <a:spcPct val="100000"/>
              </a:lnSpc>
              <a:spcBef>
                <a:spcPts val="0"/>
              </a:spcBef>
              <a:spcAft>
                <a:spcPts val="0"/>
              </a:spcAft>
              <a:buClrTx/>
              <a:buSzTx/>
              <a:buFontTx/>
              <a:buNone/>
              <a:tabLst/>
              <a:defRPr/>
            </a:pPr>
            <a:endParaRPr lang="ko-KR" altLang="en-US" sz="146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38768" y="4605873"/>
            <a:ext cx="1266465" cy="337500"/>
          </a:xfrm>
          <a:prstGeom prst="rect">
            <a:avLst/>
          </a:prstGeom>
        </p:spPr>
      </p:pic>
    </p:spTree>
    <p:extLst>
      <p:ext uri="{BB962C8B-B14F-4D97-AF65-F5344CB8AC3E}">
        <p14:creationId xmlns:p14="http://schemas.microsoft.com/office/powerpoint/2010/main" val="2300936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6353828" y="4760783"/>
            <a:ext cx="1732847"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82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131099" y="4760780"/>
            <a:ext cx="496925"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25" b="0" i="0" smtClean="0">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r>
              <a:rPr lang="en-US" altLang="ko-KR" sz="82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2040375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212145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2315161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4208612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495857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2181664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418100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32" cy="51435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Tree>
    <p:extLst>
      <p:ext uri="{BB962C8B-B14F-4D97-AF65-F5344CB8AC3E}">
        <p14:creationId xmlns:p14="http://schemas.microsoft.com/office/powerpoint/2010/main" val="3578148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2962453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Date Placeholder 4"/>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862310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Date Placeholder 4"/>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8649113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7726038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2023. 9. 19.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5389657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38768" y="4605873"/>
            <a:ext cx="1266465" cy="337500"/>
          </a:xfrm>
          <a:prstGeom prst="rect">
            <a:avLst/>
          </a:prstGeom>
        </p:spPr>
      </p:pic>
      <p:pic>
        <p:nvPicPr>
          <p:cNvPr id="2" name="Imagen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0" y="0"/>
            <a:ext cx="9140299" cy="5143500"/>
          </a:xfrm>
          <a:prstGeom prst="rect">
            <a:avLst/>
          </a:prstGeom>
        </p:spPr>
      </p:pic>
      <p:grpSp>
        <p:nvGrpSpPr>
          <p:cNvPr id="7" name="Google Shape;147;p1"/>
          <p:cNvGrpSpPr/>
          <p:nvPr userDrawn="1"/>
        </p:nvGrpSpPr>
        <p:grpSpPr>
          <a:xfrm>
            <a:off x="650875" y="3718968"/>
            <a:ext cx="4573378" cy="277001"/>
            <a:chOff x="724689" y="4320000"/>
            <a:chExt cx="6097837" cy="369335"/>
          </a:xfrm>
        </p:grpSpPr>
        <p:sp>
          <p:nvSpPr>
            <p:cNvPr id="8" name="Google Shape;148;p1"/>
            <p:cNvSpPr/>
            <p:nvPr/>
          </p:nvSpPr>
          <p:spPr>
            <a:xfrm>
              <a:off x="990000" y="4320003"/>
              <a:ext cx="5832526" cy="369332"/>
            </a:xfrm>
            <a:prstGeom prst="rect">
              <a:avLst/>
            </a:prstGeom>
            <a:noFill/>
            <a:ln>
              <a:noFill/>
            </a:ln>
          </p:spPr>
          <p:txBody>
            <a:bodyPr spcFirstLastPara="1" wrap="square" lIns="0" tIns="0" rIns="0" bIns="0" anchor="ctr" anchorCtr="0">
              <a:spAutoFit/>
            </a:bodyPr>
            <a:lstStyle/>
            <a:p>
              <a:pPr>
                <a:buSzPts val="2400"/>
              </a:pPr>
              <a:r>
                <a:rPr lang="en-US" sz="1800" dirty="0" err="1">
                  <a:solidFill>
                    <a:schemeClr val="bg1"/>
                  </a:solidFill>
                </a:rPr>
                <a:t>Curso</a:t>
              </a:r>
              <a:r>
                <a:rPr lang="en-US" sz="1800" dirty="0">
                  <a:solidFill>
                    <a:schemeClr val="bg1"/>
                  </a:solidFill>
                </a:rPr>
                <a:t> de Internet de las </a:t>
              </a:r>
              <a:r>
                <a:rPr lang="en-US" sz="1800" dirty="0" err="1">
                  <a:solidFill>
                    <a:schemeClr val="bg1"/>
                  </a:solidFill>
                </a:rPr>
                <a:t>Cosas</a:t>
              </a:r>
              <a:endParaRPr sz="1800" dirty="0">
                <a:solidFill>
                  <a:schemeClr val="bg1"/>
                </a:solidFill>
              </a:endParaRPr>
            </a:p>
          </p:txBody>
        </p:sp>
        <p:sp>
          <p:nvSpPr>
            <p:cNvPr id="11" name="Google Shape;149;p1"/>
            <p:cNvSpPr/>
            <p:nvPr/>
          </p:nvSpPr>
          <p:spPr>
            <a:xfrm>
              <a:off x="724689" y="4320000"/>
              <a:ext cx="54000" cy="360000"/>
            </a:xfrm>
            <a:prstGeom prst="rect">
              <a:avLst/>
            </a:prstGeom>
            <a:solidFill>
              <a:schemeClr val="bg1"/>
            </a:solidFill>
            <a:ln>
              <a:solidFill>
                <a:schemeClr val="bg1"/>
              </a:solidFill>
            </a:ln>
          </p:spPr>
          <p:txBody>
            <a:bodyPr spcFirstLastPara="1" wrap="square" lIns="68569" tIns="34275" rIns="68569" bIns="34275" anchor="ctr" anchorCtr="0">
              <a:noAutofit/>
            </a:bodyPr>
            <a:lstStyle/>
            <a:p>
              <a:pPr algn="ctr">
                <a:buSzPts val="1800"/>
              </a:pPr>
              <a:endParaRPr sz="1350">
                <a:solidFill>
                  <a:schemeClr val="bg1"/>
                </a:solidFill>
                <a:latin typeface="Calibri"/>
                <a:ea typeface="Calibri"/>
                <a:cs typeface="Calibri"/>
                <a:sym typeface="Calibri"/>
              </a:endParaRPr>
            </a:p>
          </p:txBody>
        </p:sp>
      </p:grpSp>
    </p:spTree>
    <p:extLst>
      <p:ext uri="{BB962C8B-B14F-4D97-AF65-F5344CB8AC3E}">
        <p14:creationId xmlns:p14="http://schemas.microsoft.com/office/powerpoint/2010/main" val="19938866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0" y="0"/>
            <a:ext cx="9140299" cy="5143500"/>
          </a:xfrm>
          <a:prstGeom prst="rect">
            <a:avLst/>
          </a:prstGeom>
        </p:spPr>
      </p:pic>
    </p:spTree>
    <p:extLst>
      <p:ext uri="{BB962C8B-B14F-4D97-AF65-F5344CB8AC3E}">
        <p14:creationId xmlns:p14="http://schemas.microsoft.com/office/powerpoint/2010/main" val="1497029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Tree>
    <p:extLst>
      <p:ext uri="{BB962C8B-B14F-4D97-AF65-F5344CB8AC3E}">
        <p14:creationId xmlns:p14="http://schemas.microsoft.com/office/powerpoint/2010/main" val="1296259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콘텐츠 2개">
    <p:spTree>
      <p:nvGrpSpPr>
        <p:cNvPr id="1" name=""/>
        <p:cNvGrpSpPr/>
        <p:nvPr/>
      </p:nvGrpSpPr>
      <p:grpSpPr>
        <a:xfrm>
          <a:off x="0" y="0"/>
          <a:ext cx="0" cy="0"/>
          <a:chOff x="0" y="0"/>
          <a:chExt cx="0" cy="0"/>
        </a:xfrm>
      </p:grpSpPr>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7" name="슬라이드 번호 개체 틀 15">
            <a:extLst>
              <a:ext uri="{FF2B5EF4-FFF2-40B4-BE49-F238E27FC236}">
                <a16:creationId xmlns:a16="http://schemas.microsoft.com/office/drawing/2014/main" id="{4A04BC67-232E-4A73-AA37-B2247A886349}"/>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pic>
        <p:nvPicPr>
          <p:cNvPr id="3" name="Imagen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62965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11" name="슬라이드 번호 개체 틀 15">
            <a:extLst>
              <a:ext uri="{FF2B5EF4-FFF2-40B4-BE49-F238E27FC236}">
                <a16:creationId xmlns:a16="http://schemas.microsoft.com/office/drawing/2014/main" id="{3EFA197C-6D43-4FB0-91AE-186276103CF9}"/>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pic>
        <p:nvPicPr>
          <p:cNvPr id="2" name="Imagen 1"/>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16990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32" cy="51435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11" name="슬라이드 번호 개체 틀 15">
            <a:extLst>
              <a:ext uri="{FF2B5EF4-FFF2-40B4-BE49-F238E27FC236}">
                <a16:creationId xmlns:a16="http://schemas.microsoft.com/office/drawing/2014/main" id="{3EFA197C-6D43-4FB0-91AE-186276103CF9}"/>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Tree>
    <p:extLst>
      <p:ext uri="{BB962C8B-B14F-4D97-AF65-F5344CB8AC3E}">
        <p14:creationId xmlns:p14="http://schemas.microsoft.com/office/powerpoint/2010/main" val="13024172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6353828" y="4760783"/>
            <a:ext cx="1732847"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82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131099" y="4760780"/>
            <a:ext cx="496925"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25" b="0" i="0" smtClean="0">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r>
              <a:rPr lang="en-US" altLang="ko-KR" sz="82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917381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32" cy="5143500"/>
          </a:xfrm>
          <a:prstGeom prst="rect">
            <a:avLst/>
          </a:prstGeom>
        </p:spPr>
      </p:pic>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7" name="슬라이드 번호 개체 틀 15">
            <a:extLst>
              <a:ext uri="{FF2B5EF4-FFF2-40B4-BE49-F238E27FC236}">
                <a16:creationId xmlns:a16="http://schemas.microsoft.com/office/drawing/2014/main" id="{4A04BC67-232E-4A73-AA37-B2247A886349}"/>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Tree>
    <p:extLst>
      <p:ext uri="{BB962C8B-B14F-4D97-AF65-F5344CB8AC3E}">
        <p14:creationId xmlns:p14="http://schemas.microsoft.com/office/powerpoint/2010/main" val="230152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2"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grpSp>
        <p:nvGrpSpPr>
          <p:cNvPr id="14" name="그룹 13">
            <a:extLst>
              <a:ext uri="{FF2B5EF4-FFF2-40B4-BE49-F238E27FC236}">
                <a16:creationId xmlns:a16="http://schemas.microsoft.com/office/drawing/2014/main" id="{423B230F-BF07-4420-8C5E-EAE4EFC61AF1}"/>
              </a:ext>
            </a:extLst>
          </p:cNvPr>
          <p:cNvGrpSpPr/>
          <p:nvPr userDrawn="1"/>
        </p:nvGrpSpPr>
        <p:grpSpPr>
          <a:xfrm>
            <a:off x="0" y="1"/>
            <a:ext cx="9146932" cy="749852"/>
            <a:chOff x="0" y="1"/>
            <a:chExt cx="9906000" cy="999802"/>
          </a:xfrm>
        </p:grpSpPr>
        <p:sp>
          <p:nvSpPr>
            <p:cNvPr id="15" name="직사각형 14">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p>
          </p:txBody>
        </p:sp>
        <p:sp>
          <p:nvSpPr>
            <p:cNvPr id="16" name="직사각형 15">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grpSp>
        <p:nvGrpSpPr>
          <p:cNvPr id="17" name="그룹 16">
            <a:extLst>
              <a:ext uri="{FF2B5EF4-FFF2-40B4-BE49-F238E27FC236}">
                <a16:creationId xmlns:a16="http://schemas.microsoft.com/office/drawing/2014/main" id="{1AD70F94-445E-41A7-8574-B25CBA89D8C1}"/>
              </a:ext>
            </a:extLst>
          </p:cNvPr>
          <p:cNvGrpSpPr/>
          <p:nvPr userDrawn="1"/>
        </p:nvGrpSpPr>
        <p:grpSpPr>
          <a:xfrm>
            <a:off x="415517" y="938532"/>
            <a:ext cx="8326978" cy="3745483"/>
            <a:chOff x="578678" y="1436153"/>
            <a:chExt cx="8748000" cy="4993977"/>
          </a:xfrm>
          <a:solidFill>
            <a:srgbClr val="ECEFF6"/>
          </a:solidFill>
        </p:grpSpPr>
        <p:sp>
          <p:nvSpPr>
            <p:cNvPr id="18" name="직사각형 17">
              <a:extLst>
                <a:ext uri="{FF2B5EF4-FFF2-40B4-BE49-F238E27FC236}">
                  <a16:creationId xmlns:a16="http://schemas.microsoft.com/office/drawing/2014/main" id="{DD7B4B47-6621-481B-B3CE-E8345036F393}"/>
                </a:ext>
              </a:extLst>
            </p:cNvPr>
            <p:cNvSpPr/>
            <p:nvPr/>
          </p:nvSpPr>
          <p:spPr>
            <a:xfrm>
              <a:off x="578678" y="1436153"/>
              <a:ext cx="8748000" cy="912275"/>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19" name="직사각형 18">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3" name="슬라이드 번호 개체 틀 15">
            <a:extLst>
              <a:ext uri="{FF2B5EF4-FFF2-40B4-BE49-F238E27FC236}">
                <a16:creationId xmlns:a16="http://schemas.microsoft.com/office/drawing/2014/main" id="{5D77CD2F-5ED2-4CB7-9456-5B4FE42A6728}"/>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Tree>
    <p:extLst>
      <p:ext uri="{BB962C8B-B14F-4D97-AF65-F5344CB8AC3E}">
        <p14:creationId xmlns:p14="http://schemas.microsoft.com/office/powerpoint/2010/main" val="1056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15027" y="1096671"/>
            <a:ext cx="8311015" cy="3375212"/>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144000" cy="74985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690308" y="1806618"/>
            <a:ext cx="7882708" cy="2477646"/>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061997"/>
              <a:chOff x="805623" y="2423005"/>
              <a:chExt cx="8539600" cy="1061997"/>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061997"/>
                <a:chOff x="1098893" y="2558690"/>
                <a:chExt cx="8379065" cy="1061997"/>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1050"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820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61997"/>
              <a:chOff x="805623" y="3889855"/>
              <a:chExt cx="8539600" cy="1061997"/>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61997"/>
                <a:chOff x="1098894" y="2558690"/>
                <a:chExt cx="8386684" cy="1061997"/>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1050"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20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191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44438" y="1191355"/>
            <a:ext cx="6106767" cy="323037"/>
            <a:chOff x="790976" y="1592058"/>
            <a:chExt cx="6615664" cy="430715"/>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99" b="0" i="0" dirty="0">
                  <a:solidFill>
                    <a:srgbClr val="0D0D0D"/>
                  </a:solidFill>
                  <a:latin typeface="Arial" panose="020B0604020202020204" pitchFamily="34" charset="0"/>
                  <a:ea typeface="Samsung Sharp Sans" pitchFamily="2" charset="0"/>
                  <a:cs typeface="Arial" panose="020B0604020202020204" pitchFamily="34"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a16="http://schemas.microsoft.com/office/drawing/2014/main" id="{989D52C1-0FC3-462E-9DA2-18CD99594AC9}"/>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Tree>
    <p:extLst>
      <p:ext uri="{BB962C8B-B14F-4D97-AF65-F5344CB8AC3E}">
        <p14:creationId xmlns:p14="http://schemas.microsoft.com/office/powerpoint/2010/main" val="131742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144000" cy="74985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15027" y="1096671"/>
            <a:ext cx="8311015" cy="3375212"/>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061997"/>
              <a:chOff x="805623" y="2423005"/>
              <a:chExt cx="8539600" cy="1061997"/>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061997"/>
                <a:chOff x="1098893" y="2558690"/>
                <a:chExt cx="8379065" cy="1061997"/>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1050"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820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472367"/>
              <a:chOff x="805623" y="3889855"/>
              <a:chExt cx="8539600" cy="1472367"/>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472367"/>
                <a:chOff x="1098894" y="2558690"/>
                <a:chExt cx="8386684" cy="1472367"/>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1050"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231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717"/>
              <a:chOff x="790976" y="1592058"/>
              <a:chExt cx="6615664" cy="43071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99" b="0" i="0" dirty="0">
                    <a:solidFill>
                      <a:srgbClr val="0D0D0D"/>
                    </a:solidFill>
                    <a:latin typeface="Arial" panose="020B0604020202020204" pitchFamily="34" charset="0"/>
                    <a:ea typeface="Samsung Sharp Sans" pitchFamily="2" charset="0"/>
                    <a:cs typeface="Arial" panose="020B0604020202020204" pitchFamily="34"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a16="http://schemas.microsoft.com/office/drawing/2014/main" id="{EB48F482-E0FB-4257-865A-A5B93349B308}"/>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Tree>
    <p:extLst>
      <p:ext uri="{BB962C8B-B14F-4D97-AF65-F5344CB8AC3E}">
        <p14:creationId xmlns:p14="http://schemas.microsoft.com/office/powerpoint/2010/main" val="223882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16591" y="915358"/>
            <a:ext cx="8309451" cy="608810"/>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4" name="직사각형 3"/>
          <p:cNvSpPr/>
          <p:nvPr userDrawn="1"/>
        </p:nvSpPr>
        <p:spPr>
          <a:xfrm>
            <a:off x="416591" y="1552743"/>
            <a:ext cx="8309451" cy="3173898"/>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596754" y="1061835"/>
            <a:ext cx="978034" cy="369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99" b="0" i="0" dirty="0">
                <a:solidFill>
                  <a:srgbClr val="0D0D0D"/>
                </a:solidFill>
                <a:latin typeface="Arial" panose="020B0604020202020204" pitchFamily="34" charset="0"/>
                <a:ea typeface="Samsung Sharp Sans" pitchFamily="2" charset="0"/>
                <a:cs typeface="Arial" panose="020B0604020202020204" pitchFamily="34"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674" y="4054774"/>
            <a:ext cx="104219" cy="8228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144000" cy="74985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sp>
        <p:nvSpPr>
          <p:cNvPr id="15" name="슬라이드 번호 개체 틀 15">
            <a:extLst>
              <a:ext uri="{FF2B5EF4-FFF2-40B4-BE49-F238E27FC236}">
                <a16:creationId xmlns:a16="http://schemas.microsoft.com/office/drawing/2014/main" id="{DD5D0CF9-25A7-4AAB-BAA6-6BB248D70E0B}"/>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Tree>
    <p:extLst>
      <p:ext uri="{BB962C8B-B14F-4D97-AF65-F5344CB8AC3E}">
        <p14:creationId xmlns:p14="http://schemas.microsoft.com/office/powerpoint/2010/main" val="30457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cxnSp>
        <p:nvCxnSpPr>
          <p:cNvPr id="7" name="직선 연결선 6"/>
          <p:cNvCxnSpPr/>
          <p:nvPr userDrawn="1"/>
        </p:nvCxnSpPr>
        <p:spPr>
          <a:xfrm>
            <a:off x="415027" y="675000"/>
            <a:ext cx="8311015"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id="{6CD8058D-9866-4DD8-BA8D-8FDED802CE9F}"/>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Capítulo</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4. </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Raspberry Pi con Python</a:t>
            </a:r>
          </a:p>
        </p:txBody>
      </p:sp>
    </p:spTree>
    <p:extLst>
      <p:ext uri="{BB962C8B-B14F-4D97-AF65-F5344CB8AC3E}">
        <p14:creationId xmlns:p14="http://schemas.microsoft.com/office/powerpoint/2010/main" val="1722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852" y="273844"/>
            <a:ext cx="7886297" cy="994172"/>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28852" y="1369219"/>
            <a:ext cx="7886297" cy="3263504"/>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28852" y="4767263"/>
            <a:ext cx="2056593"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DFCA842-1D7B-4AFD-A6DC-04648D0A342B}" type="datetimeFigureOut">
              <a:rPr lang="ko-KR" altLang="en-US" smtClean="0"/>
              <a:t>2023. 9. 19.</a:t>
            </a:fld>
            <a:endParaRPr lang="ko-KR" altLang="en-US"/>
          </a:p>
        </p:txBody>
      </p:sp>
      <p:sp>
        <p:nvSpPr>
          <p:cNvPr id="5" name="바닥글 개체 틀 4"/>
          <p:cNvSpPr>
            <a:spLocks noGrp="1"/>
          </p:cNvSpPr>
          <p:nvPr>
            <p:ph type="ftr" sz="quarter" idx="3"/>
          </p:nvPr>
        </p:nvSpPr>
        <p:spPr>
          <a:xfrm>
            <a:off x="3028456" y="4767263"/>
            <a:ext cx="3087089"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458555" y="4767263"/>
            <a:ext cx="2056594"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163827455"/>
      </p:ext>
    </p:extLst>
  </p:cSld>
  <p:clrMap bg1="lt1" tx1="dk1" bg2="lt2" tx2="dk2" accent1="accent1" accent2="accent2" accent3="accent3" accent4="accent4" accent5="accent5" accent6="accent6" hlink="hlink" folHlink="folHlink"/>
  <p:sldLayoutIdLst>
    <p:sldLayoutId id="2147483742" r:id="rId1"/>
    <p:sldLayoutId id="2147483721" r:id="rId2"/>
    <p:sldLayoutId id="2147483722" r:id="rId3"/>
    <p:sldLayoutId id="2147483723" r:id="rId4"/>
    <p:sldLayoutId id="2147483724"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DFCA842-1D7B-4AFD-A6DC-04648D0A342B}" type="datetimeFigureOut">
              <a:rPr lang="ko-KR" altLang="en-US" smtClean="0"/>
              <a:t>2023. 9. 19.</a:t>
            </a:fld>
            <a:endParaRPr lang="ko-KR"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413952955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hyperlink" Target="https://psutil.readthedocs.io/en/latest/#system-related-functi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8.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8.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8.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8.xml"/><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8.xml"/><Relationship Id="rId5" Type="http://schemas.openxmlformats.org/officeDocument/2006/relationships/image" Target="../media/image53.png"/><Relationship Id="rId4" Type="http://schemas.openxmlformats.org/officeDocument/2006/relationships/image" Target="../media/image68.jpe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8.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8.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8.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8.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8.xml"/><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8.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28.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28.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28.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28.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28.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28.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28.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7.xml"/><Relationship Id="rId1" Type="http://schemas.openxmlformats.org/officeDocument/2006/relationships/slideLayout" Target="../slideLayouts/slideLayout28.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28.xml"/><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28.xml"/><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28.xml"/><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28.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28.xml"/><Relationship Id="rId5" Type="http://schemas.openxmlformats.org/officeDocument/2006/relationships/image" Target="../media/image89.png"/><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4.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0040362D-562A-4CDF-8581-393C3D05963F}"/>
              </a:ext>
            </a:extLst>
          </p:cNvPr>
          <p:cNvPicPr>
            <a:picLocks noChangeAspect="1"/>
          </p:cNvPicPr>
          <p:nvPr/>
        </p:nvPicPr>
        <p:blipFill>
          <a:blip r:embed="rId3"/>
          <a:stretch>
            <a:fillRect/>
          </a:stretch>
        </p:blipFill>
        <p:spPr>
          <a:xfrm>
            <a:off x="1385889" y="1929000"/>
            <a:ext cx="3467338" cy="168000"/>
          </a:xfrm>
          <a:prstGeom prst="rect">
            <a:avLst/>
          </a:prstGeom>
        </p:spPr>
      </p:pic>
      <p:sp>
        <p:nvSpPr>
          <p:cNvPr id="9" name="직사각형 8">
            <a:extLst>
              <a:ext uri="{FF2B5EF4-FFF2-40B4-BE49-F238E27FC236}">
                <a16:creationId xmlns:a16="http://schemas.microsoft.com/office/drawing/2014/main" id="{E7BF8907-E333-4B95-8563-31C1EDADED62}"/>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4"/>
              </a:buBlip>
              <a:defRPr/>
            </a:pPr>
            <a:r>
              <a:rPr lang="en-US" altLang="ko-KR" sz="1050">
                <a:solidFill>
                  <a:schemeClr val="tx1"/>
                </a:solidFill>
                <a:latin typeface="Arial" panose="020B0604020202020204" pitchFamily="34" charset="0"/>
                <a:ea typeface="SamsungOne 400" panose="020B0503030303020204" pitchFamily="34" charset="0"/>
              </a:rPr>
              <a:t>Ejecutar led2.py</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EA49C19C-2370-4978-996F-1946F3BE96E3}"/>
              </a:ext>
            </a:extLst>
          </p:cNvPr>
          <p:cNvSpPr/>
          <p:nvPr/>
        </p:nvSpPr>
        <p:spPr>
          <a:xfrm>
            <a:off x="1385889" y="1341946"/>
            <a:ext cx="6372224"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led2.py en Raspberry Pi.</a:t>
            </a:r>
            <a:endParaRPr lang="ko-KR" altLang="en-US" sz="975" dirty="0">
              <a:solidFill>
                <a:schemeClr val="tx1">
                  <a:lumMod val="85000"/>
                  <a:lumOff val="15000"/>
                </a:schemeClr>
              </a:solidFill>
              <a:latin typeface="Arial" panose="020B0604020202020204" pitchFamily="34" charset="0"/>
            </a:endParaRPr>
          </a:p>
        </p:txBody>
      </p:sp>
      <p:grpSp>
        <p:nvGrpSpPr>
          <p:cNvPr id="11" name="그룹 10">
            <a:extLst>
              <a:ext uri="{FF2B5EF4-FFF2-40B4-BE49-F238E27FC236}">
                <a16:creationId xmlns:a16="http://schemas.microsoft.com/office/drawing/2014/main" id="{1BF4AD9F-9422-48CE-9FD4-088B34141EFC}"/>
              </a:ext>
            </a:extLst>
          </p:cNvPr>
          <p:cNvGrpSpPr/>
          <p:nvPr/>
        </p:nvGrpSpPr>
        <p:grpSpPr>
          <a:xfrm>
            <a:off x="1385888" y="1635150"/>
            <a:ext cx="2645753" cy="242374"/>
            <a:chOff x="3716526" y="2460828"/>
            <a:chExt cx="3527670" cy="323165"/>
          </a:xfrm>
        </p:grpSpPr>
        <p:sp>
          <p:nvSpPr>
            <p:cNvPr id="13" name="TextBox 12">
              <a:extLst>
                <a:ext uri="{FF2B5EF4-FFF2-40B4-BE49-F238E27FC236}">
                  <a16:creationId xmlns:a16="http://schemas.microsoft.com/office/drawing/2014/main" id="{2377D41B-E75A-48D7-8280-E458CBEB2D0F}"/>
                </a:ext>
              </a:extLst>
            </p:cNvPr>
            <p:cNvSpPr txBox="1"/>
            <p:nvPr/>
          </p:nvSpPr>
          <p:spPr>
            <a:xfrm>
              <a:off x="3800649" y="2460828"/>
              <a:ext cx="3443547" cy="323165"/>
            </a:xfrm>
            <a:prstGeom prst="rect">
              <a:avLst/>
            </a:prstGeom>
            <a:solidFill>
              <a:schemeClr val="tx1"/>
            </a:solidFill>
          </p:spPr>
          <p:txBody>
            <a:bodyPr wrap="square" rtlCol="0">
              <a:spAutoFit/>
            </a:bodyPr>
            <a:lstStyle/>
            <a:p>
              <a:r>
                <a:rPr lang="en-US" altLang="ko-KR" sz="975" dirty="0">
                  <a:solidFill>
                    <a:schemeClr val="bg1"/>
                  </a:solidFill>
                  <a:latin typeface="D2Coding" panose="020B0609020101020101" pitchFamily="49" charset="-127"/>
                  <a:ea typeface="D2Coding" panose="020B0609020101020101" pitchFamily="49" charset="-127"/>
                </a:rPr>
                <a:t>$ python3 led2.py</a:t>
              </a:r>
            </a:p>
          </p:txBody>
        </p:sp>
        <p:sp>
          <p:nvSpPr>
            <p:cNvPr id="15" name="직사각형 14">
              <a:extLst>
                <a:ext uri="{FF2B5EF4-FFF2-40B4-BE49-F238E27FC236}">
                  <a16:creationId xmlns:a16="http://schemas.microsoft.com/office/drawing/2014/main" id="{3853391B-61E3-4FBF-9C1F-B6D128CADAC0}"/>
                </a:ext>
              </a:extLst>
            </p:cNvPr>
            <p:cNvSpPr/>
            <p:nvPr/>
          </p:nvSpPr>
          <p:spPr>
            <a:xfrm>
              <a:off x="3716526" y="2460830"/>
              <a:ext cx="84123"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17" name="직사각형 16">
            <a:extLst>
              <a:ext uri="{FF2B5EF4-FFF2-40B4-BE49-F238E27FC236}">
                <a16:creationId xmlns:a16="http://schemas.microsoft.com/office/drawing/2014/main" id="{6760155B-29EC-4140-9C61-D272FF50DA1A}"/>
              </a:ext>
            </a:extLst>
          </p:cNvPr>
          <p:cNvSpPr/>
          <p:nvPr/>
        </p:nvSpPr>
        <p:spPr>
          <a:xfrm>
            <a:off x="1385888" y="2217142"/>
            <a:ext cx="6372225" cy="786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Cambie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parámetro</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parpadeo</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compruebe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si</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ciclo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parpadeo</a:t>
            </a:r>
            <a:r>
              <a:rPr lang="en-US" altLang="ko-KR" sz="975" dirty="0">
                <a:solidFill>
                  <a:schemeClr val="tx1">
                    <a:lumMod val="85000"/>
                    <a:lumOff val="15000"/>
                  </a:schemeClr>
                </a:solidFill>
                <a:latin typeface="Arial" panose="020B0604020202020204" pitchFamily="34" charset="0"/>
              </a:rPr>
              <a:t> se cambia bien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es </a:t>
            </a:r>
            <a:r>
              <a:rPr lang="en-US" altLang="ko-KR" sz="975" dirty="0" err="1">
                <a:solidFill>
                  <a:schemeClr val="tx1">
                    <a:lumMod val="85000"/>
                    <a:lumOff val="15000"/>
                  </a:schemeClr>
                </a:solidFill>
                <a:latin typeface="Arial" panose="020B0604020202020204" pitchFamily="34" charset="0"/>
              </a:rPr>
              <a:t>deseado</a:t>
            </a:r>
            <a:r>
              <a:rPr lang="en-US" altLang="ko-KR" sz="975" dirty="0">
                <a:solidFill>
                  <a:schemeClr val="tx1">
                    <a:lumMod val="85000"/>
                    <a:lumOff val="15000"/>
                  </a:schemeClr>
                </a:solidFill>
                <a:latin typeface="Arial" panose="020B0604020202020204" pitchFamily="34" charset="0"/>
              </a:rPr>
              <a:t>.</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parpadeo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on_time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3,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off_time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1),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que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encienda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durante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segundos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apague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durante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ndParaRPr>
          </a:p>
        </p:txBody>
      </p:sp>
      <p:sp>
        <p:nvSpPr>
          <p:cNvPr id="1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LED de Control</a:t>
            </a:r>
          </a:p>
        </p:txBody>
      </p:sp>
      <p:sp>
        <p:nvSpPr>
          <p:cNvPr id="1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519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19DE08AD-82A2-4856-B226-6E4154528855}"/>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LED de control con cadena de entrada</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4" name="직사각형 13">
            <a:extLst>
              <a:ext uri="{FF2B5EF4-FFF2-40B4-BE49-F238E27FC236}">
                <a16:creationId xmlns:a16="http://schemas.microsoft.com/office/drawing/2014/main" id="{604FCD56-8A4B-400A-9D42-654F41558E67}"/>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Script de Python(led3.py)</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0" name="직사각형 19">
            <a:extLst>
              <a:ext uri="{FF2B5EF4-FFF2-40B4-BE49-F238E27FC236}">
                <a16:creationId xmlns:a16="http://schemas.microsoft.com/office/drawing/2014/main" id="{D518EDF1-04BB-4149-B5BD-1F4639E0C0C1}"/>
              </a:ext>
            </a:extLst>
          </p:cNvPr>
          <p:cNvSpPr/>
          <p:nvPr/>
        </p:nvSpPr>
        <p:spPr>
          <a:xfrm>
            <a:off x="1385888" y="1591411"/>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Controle el LED introduciendo una cadena de entrada en el terminal.</a:t>
            </a:r>
            <a:endParaRPr lang="ko-KR" altLang="en-US" sz="975" dirty="0">
              <a:solidFill>
                <a:schemeClr val="tx1">
                  <a:lumMod val="85000"/>
                  <a:lumOff val="1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669229E-992E-4F13-97B0-46AEF729BA7E}"/>
              </a:ext>
            </a:extLst>
          </p:cNvPr>
          <p:cNvSpPr txBox="1"/>
          <p:nvPr/>
        </p:nvSpPr>
        <p:spPr>
          <a:xfrm>
            <a:off x="3967401" y="1879056"/>
            <a:ext cx="4061684" cy="1900520"/>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gpiozero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pin GPIO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6: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hasta que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cadena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entrada sea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ingresada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usuario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comandos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7-10: Si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cadena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entrada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encendida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apagada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controle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acuerdo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11-12: Si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cadena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entrada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activada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desactivada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genere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mensaje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válido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indica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apropiado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pic>
        <p:nvPicPr>
          <p:cNvPr id="9" name="그림 8">
            <a:extLst>
              <a:ext uri="{FF2B5EF4-FFF2-40B4-BE49-F238E27FC236}">
                <a16:creationId xmlns:a16="http://schemas.microsoft.com/office/drawing/2014/main" id="{849A336C-4EF0-4E97-8B44-CFC345068AA6}"/>
              </a:ext>
            </a:extLst>
          </p:cNvPr>
          <p:cNvPicPr>
            <a:picLocks noChangeAspect="1"/>
          </p:cNvPicPr>
          <p:nvPr/>
        </p:nvPicPr>
        <p:blipFill>
          <a:blip r:embed="rId4"/>
          <a:stretch>
            <a:fillRect/>
          </a:stretch>
        </p:blipFill>
        <p:spPr>
          <a:xfrm>
            <a:off x="1437324" y="1925241"/>
            <a:ext cx="2558653" cy="2235716"/>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1385889" y="1879057"/>
            <a:ext cx="2655808" cy="233289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1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LED de Control</a:t>
            </a: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7876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E7BF8907-E333-4B95-8563-31C1EDADED62}"/>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Ejecutar led3.py</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EA49C19C-2370-4978-996F-1946F3BE96E3}"/>
              </a:ext>
            </a:extLst>
          </p:cNvPr>
          <p:cNvSpPr/>
          <p:nvPr/>
        </p:nvSpPr>
        <p:spPr>
          <a:xfrm>
            <a:off x="1385889" y="1341946"/>
            <a:ext cx="6372224"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led3.py en Raspberry Pi.</a:t>
            </a:r>
            <a:endParaRPr lang="ko-KR" altLang="en-US" sz="975" dirty="0">
              <a:solidFill>
                <a:schemeClr val="tx1">
                  <a:lumMod val="85000"/>
                  <a:lumOff val="15000"/>
                </a:schemeClr>
              </a:solidFill>
              <a:latin typeface="Arial" panose="020B0604020202020204" pitchFamily="34" charset="0"/>
            </a:endParaRPr>
          </a:p>
        </p:txBody>
      </p:sp>
      <p:grpSp>
        <p:nvGrpSpPr>
          <p:cNvPr id="11" name="그룹 10">
            <a:extLst>
              <a:ext uri="{FF2B5EF4-FFF2-40B4-BE49-F238E27FC236}">
                <a16:creationId xmlns:a16="http://schemas.microsoft.com/office/drawing/2014/main" id="{1BF4AD9F-9422-48CE-9FD4-088B34141EFC}"/>
              </a:ext>
            </a:extLst>
          </p:cNvPr>
          <p:cNvGrpSpPr/>
          <p:nvPr/>
        </p:nvGrpSpPr>
        <p:grpSpPr>
          <a:xfrm>
            <a:off x="1385888" y="1617445"/>
            <a:ext cx="2645753" cy="242374"/>
            <a:chOff x="3716526" y="2460828"/>
            <a:chExt cx="3527670" cy="323165"/>
          </a:xfrm>
        </p:grpSpPr>
        <p:sp>
          <p:nvSpPr>
            <p:cNvPr id="13" name="TextBox 12">
              <a:extLst>
                <a:ext uri="{FF2B5EF4-FFF2-40B4-BE49-F238E27FC236}">
                  <a16:creationId xmlns:a16="http://schemas.microsoft.com/office/drawing/2014/main" id="{2377D41B-E75A-48D7-8280-E458CBEB2D0F}"/>
                </a:ext>
              </a:extLst>
            </p:cNvPr>
            <p:cNvSpPr txBox="1"/>
            <p:nvPr/>
          </p:nvSpPr>
          <p:spPr>
            <a:xfrm>
              <a:off x="3800649" y="2460828"/>
              <a:ext cx="3443547" cy="323165"/>
            </a:xfrm>
            <a:prstGeom prst="rect">
              <a:avLst/>
            </a:prstGeom>
            <a:solidFill>
              <a:schemeClr val="tx1"/>
            </a:solidFill>
          </p:spPr>
          <p:txBody>
            <a:bodyPr wrap="square" rtlCol="0">
              <a:spAutoFit/>
            </a:bodyPr>
            <a:lstStyle/>
            <a:p>
              <a:r>
                <a:rPr lang="en-US" altLang="ko-KR" sz="975" dirty="0">
                  <a:solidFill>
                    <a:schemeClr val="bg1"/>
                  </a:solidFill>
                  <a:latin typeface="D2Coding" panose="020B0609020101020101" pitchFamily="49" charset="-127"/>
                  <a:ea typeface="D2Coding" panose="020B0609020101020101" pitchFamily="49" charset="-127"/>
                </a:rPr>
                <a:t>$ python3 led3.py</a:t>
              </a:r>
            </a:p>
          </p:txBody>
        </p:sp>
        <p:sp>
          <p:nvSpPr>
            <p:cNvPr id="15" name="직사각형 14">
              <a:extLst>
                <a:ext uri="{FF2B5EF4-FFF2-40B4-BE49-F238E27FC236}">
                  <a16:creationId xmlns:a16="http://schemas.microsoft.com/office/drawing/2014/main" id="{3853391B-61E3-4FBF-9C1F-B6D128CADAC0}"/>
                </a:ext>
              </a:extLst>
            </p:cNvPr>
            <p:cNvSpPr/>
            <p:nvPr/>
          </p:nvSpPr>
          <p:spPr>
            <a:xfrm>
              <a:off x="3716526" y="2460830"/>
              <a:ext cx="84123"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17" name="직사각형 16">
            <a:extLst>
              <a:ext uri="{FF2B5EF4-FFF2-40B4-BE49-F238E27FC236}">
                <a16:creationId xmlns:a16="http://schemas.microsoft.com/office/drawing/2014/main" id="{6760155B-29EC-4140-9C61-D272FF50DA1A}"/>
              </a:ext>
            </a:extLst>
          </p:cNvPr>
          <p:cNvSpPr/>
          <p:nvPr/>
        </p:nvSpPr>
        <p:spPr>
          <a:xfrm>
            <a:off x="1385888" y="1925241"/>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Compruebe la salida y el LED mientras se enciende, se apaga u otra cadena de entrada.</a:t>
            </a:r>
            <a:endParaRPr lang="ko-KR" altLang="en-US" sz="975" dirty="0">
              <a:solidFill>
                <a:schemeClr val="tx1">
                  <a:lumMod val="85000"/>
                  <a:lumOff val="15000"/>
                </a:schemeClr>
              </a:solidFill>
              <a:latin typeface="Arial" panose="020B0604020202020204" pitchFamily="34" charset="0"/>
            </a:endParaRPr>
          </a:p>
        </p:txBody>
      </p:sp>
      <p:grpSp>
        <p:nvGrpSpPr>
          <p:cNvPr id="6" name="그룹 5"/>
          <p:cNvGrpSpPr/>
          <p:nvPr/>
        </p:nvGrpSpPr>
        <p:grpSpPr>
          <a:xfrm>
            <a:off x="1385889" y="2224056"/>
            <a:ext cx="5141833" cy="1587850"/>
            <a:chOff x="703263" y="2965407"/>
            <a:chExt cx="6855777" cy="2117133"/>
          </a:xfrm>
        </p:grpSpPr>
        <p:grpSp>
          <p:nvGrpSpPr>
            <p:cNvPr id="5" name="그룹 4"/>
            <p:cNvGrpSpPr/>
            <p:nvPr/>
          </p:nvGrpSpPr>
          <p:grpSpPr>
            <a:xfrm>
              <a:off x="787386" y="3045814"/>
              <a:ext cx="6672897" cy="1935403"/>
              <a:chOff x="703263" y="2932694"/>
              <a:chExt cx="6672897" cy="1935403"/>
            </a:xfrm>
          </p:grpSpPr>
          <p:grpSp>
            <p:nvGrpSpPr>
              <p:cNvPr id="3" name="그룹 2">
                <a:extLst>
                  <a:ext uri="{FF2B5EF4-FFF2-40B4-BE49-F238E27FC236}">
                    <a16:creationId xmlns:a16="http://schemas.microsoft.com/office/drawing/2014/main" id="{C1358241-D9CE-4359-A689-F3C446B870ED}"/>
                  </a:ext>
                </a:extLst>
              </p:cNvPr>
              <p:cNvGrpSpPr/>
              <p:nvPr/>
            </p:nvGrpSpPr>
            <p:grpSpPr>
              <a:xfrm>
                <a:off x="703263" y="3254173"/>
                <a:ext cx="942385" cy="1352487"/>
                <a:chOff x="1392366" y="3499834"/>
                <a:chExt cx="1116538" cy="1522146"/>
              </a:xfrm>
            </p:grpSpPr>
            <p:grpSp>
              <p:nvGrpSpPr>
                <p:cNvPr id="2" name="그룹 1">
                  <a:extLst>
                    <a:ext uri="{FF2B5EF4-FFF2-40B4-BE49-F238E27FC236}">
                      <a16:creationId xmlns:a16="http://schemas.microsoft.com/office/drawing/2014/main" id="{8217B380-A388-41CC-913F-50E19B63A870}"/>
                    </a:ext>
                  </a:extLst>
                </p:cNvPr>
                <p:cNvGrpSpPr/>
                <p:nvPr/>
              </p:nvGrpSpPr>
              <p:grpSpPr>
                <a:xfrm>
                  <a:off x="1392366" y="3499834"/>
                  <a:ext cx="1116538" cy="983337"/>
                  <a:chOff x="1392366" y="3499834"/>
                  <a:chExt cx="1116538" cy="983337"/>
                </a:xfrm>
              </p:grpSpPr>
              <p:sp>
                <p:nvSpPr>
                  <p:cNvPr id="14" name="직사각형 13">
                    <a:extLst>
                      <a:ext uri="{FF2B5EF4-FFF2-40B4-BE49-F238E27FC236}">
                        <a16:creationId xmlns:a16="http://schemas.microsoft.com/office/drawing/2014/main" id="{2A4ED134-31C4-40FC-AFD9-8C0C4D43B5E6}"/>
                      </a:ext>
                    </a:extLst>
                  </p:cNvPr>
                  <p:cNvSpPr/>
                  <p:nvPr/>
                </p:nvSpPr>
                <p:spPr>
                  <a:xfrm>
                    <a:off x="1392366" y="3499834"/>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altLang="ko-KR" sz="900" dirty="0">
                        <a:solidFill>
                          <a:schemeClr val="bg1"/>
                        </a:solidFill>
                        <a:latin typeface="Arial" panose="020B0604020202020204" pitchFamily="34" charset="0"/>
                        <a:ea typeface="맑은 고딕"/>
                      </a:rPr>
                      <a:t>LED on</a:t>
                    </a:r>
                    <a:endParaRPr lang="ko-KR" altLang="en-US" sz="900" dirty="0">
                      <a:solidFill>
                        <a:schemeClr val="bg1"/>
                      </a:solidFill>
                      <a:latin typeface="Arial" panose="020B0604020202020204" pitchFamily="34" charset="0"/>
                      <a:ea typeface="맑은 고딕"/>
                    </a:endParaRPr>
                  </a:p>
                </p:txBody>
              </p:sp>
              <p:sp>
                <p:nvSpPr>
                  <p:cNvPr id="16" name="직사각형 15">
                    <a:extLst>
                      <a:ext uri="{FF2B5EF4-FFF2-40B4-BE49-F238E27FC236}">
                        <a16:creationId xmlns:a16="http://schemas.microsoft.com/office/drawing/2014/main" id="{555C2DAB-AA54-4754-A7B9-6D28D55A3D23}"/>
                      </a:ext>
                    </a:extLst>
                  </p:cNvPr>
                  <p:cNvSpPr/>
                  <p:nvPr/>
                </p:nvSpPr>
                <p:spPr>
                  <a:xfrm>
                    <a:off x="1392366" y="3757442"/>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altLang="ko-KR" sz="900" dirty="0">
                        <a:solidFill>
                          <a:schemeClr val="bg1"/>
                        </a:solidFill>
                        <a:latin typeface="Arial" panose="020B0604020202020204" pitchFamily="34" charset="0"/>
                        <a:ea typeface="맑은 고딕"/>
                      </a:rPr>
                      <a:t>LED off</a:t>
                    </a:r>
                    <a:endParaRPr lang="ko-KR" altLang="en-US" sz="900" dirty="0">
                      <a:solidFill>
                        <a:schemeClr val="bg1"/>
                      </a:solidFill>
                      <a:latin typeface="Arial" panose="020B0604020202020204" pitchFamily="34" charset="0"/>
                      <a:ea typeface="맑은 고딕"/>
                    </a:endParaRPr>
                  </a:p>
                </p:txBody>
              </p:sp>
              <p:sp>
                <p:nvSpPr>
                  <p:cNvPr id="18" name="직사각형 17">
                    <a:extLst>
                      <a:ext uri="{FF2B5EF4-FFF2-40B4-BE49-F238E27FC236}">
                        <a16:creationId xmlns:a16="http://schemas.microsoft.com/office/drawing/2014/main" id="{E7851179-346F-4362-9477-38895C8C5E0B}"/>
                      </a:ext>
                    </a:extLst>
                  </p:cNvPr>
                  <p:cNvSpPr/>
                  <p:nvPr/>
                </p:nvSpPr>
                <p:spPr>
                  <a:xfrm>
                    <a:off x="1392366" y="4272658"/>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altLang="ko-KR" sz="900" dirty="0">
                        <a:solidFill>
                          <a:schemeClr val="bg1"/>
                        </a:solidFill>
                        <a:latin typeface="Arial" panose="020B0604020202020204" pitchFamily="34" charset="0"/>
                        <a:ea typeface="맑은 고딕"/>
                      </a:rPr>
                      <a:t>LED off</a:t>
                    </a:r>
                    <a:endParaRPr lang="ko-KR" altLang="en-US" sz="900" dirty="0">
                      <a:solidFill>
                        <a:schemeClr val="bg1"/>
                      </a:solidFill>
                      <a:latin typeface="Arial" panose="020B0604020202020204" pitchFamily="34" charset="0"/>
                      <a:ea typeface="맑은 고딕"/>
                    </a:endParaRPr>
                  </a:p>
                </p:txBody>
              </p:sp>
              <p:sp>
                <p:nvSpPr>
                  <p:cNvPr id="20" name="직사각형 19">
                    <a:extLst>
                      <a:ext uri="{FF2B5EF4-FFF2-40B4-BE49-F238E27FC236}">
                        <a16:creationId xmlns:a16="http://schemas.microsoft.com/office/drawing/2014/main" id="{0CCF23A3-7C43-46F2-804A-A748F062FE34}"/>
                      </a:ext>
                    </a:extLst>
                  </p:cNvPr>
                  <p:cNvSpPr/>
                  <p:nvPr/>
                </p:nvSpPr>
                <p:spPr>
                  <a:xfrm>
                    <a:off x="1392366" y="4015050"/>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altLang="ko-KR" sz="900" dirty="0">
                        <a:solidFill>
                          <a:schemeClr val="bg1"/>
                        </a:solidFill>
                        <a:latin typeface="Arial" panose="020B0604020202020204" pitchFamily="34" charset="0"/>
                        <a:ea typeface="맑은 고딕"/>
                      </a:rPr>
                      <a:t>LED on</a:t>
                    </a:r>
                    <a:endParaRPr lang="ko-KR" altLang="en-US" sz="900" dirty="0">
                      <a:solidFill>
                        <a:schemeClr val="bg1"/>
                      </a:solidFill>
                      <a:latin typeface="Arial" panose="020B0604020202020204" pitchFamily="34" charset="0"/>
                      <a:ea typeface="맑은 고딕"/>
                    </a:endParaRPr>
                  </a:p>
                </p:txBody>
              </p:sp>
            </p:grpSp>
            <p:sp>
              <p:nvSpPr>
                <p:cNvPr id="21" name="직사각형 20">
                  <a:extLst>
                    <a:ext uri="{FF2B5EF4-FFF2-40B4-BE49-F238E27FC236}">
                      <a16:creationId xmlns:a16="http://schemas.microsoft.com/office/drawing/2014/main" id="{0397B86C-D66A-4CBB-9853-7C37FFF7680A}"/>
                    </a:ext>
                  </a:extLst>
                </p:cNvPr>
                <p:cNvSpPr/>
                <p:nvPr/>
              </p:nvSpPr>
              <p:spPr>
                <a:xfrm>
                  <a:off x="1392366" y="4811467"/>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altLang="ko-KR" sz="900" dirty="0">
                      <a:solidFill>
                        <a:schemeClr val="bg1"/>
                      </a:solidFill>
                      <a:latin typeface="Arial" panose="020B0604020202020204" pitchFamily="34" charset="0"/>
                      <a:ea typeface="맑은 고딕"/>
                    </a:rPr>
                    <a:t>message</a:t>
                  </a:r>
                  <a:endParaRPr lang="ko-KR" altLang="en-US" sz="900" dirty="0">
                    <a:solidFill>
                      <a:schemeClr val="bg1"/>
                    </a:solidFill>
                    <a:latin typeface="Arial" panose="020B0604020202020204" pitchFamily="34" charset="0"/>
                    <a:ea typeface="맑은 고딕"/>
                  </a:endParaRPr>
                </a:p>
              </p:txBody>
            </p:sp>
          </p:grpSp>
          <p:grpSp>
            <p:nvGrpSpPr>
              <p:cNvPr id="23" name="그룹 22">
                <a:extLst>
                  <a:ext uri="{FF2B5EF4-FFF2-40B4-BE49-F238E27FC236}">
                    <a16:creationId xmlns:a16="http://schemas.microsoft.com/office/drawing/2014/main" id="{BD2B3AA2-754D-4B92-96BB-51BA69CA740D}"/>
                  </a:ext>
                </a:extLst>
              </p:cNvPr>
              <p:cNvGrpSpPr/>
              <p:nvPr/>
            </p:nvGrpSpPr>
            <p:grpSpPr>
              <a:xfrm>
                <a:off x="1725676" y="2932694"/>
                <a:ext cx="5650484" cy="1935403"/>
                <a:chOff x="2549641" y="3864035"/>
                <a:chExt cx="7258050" cy="2486025"/>
              </a:xfrm>
            </p:grpSpPr>
            <p:pic>
              <p:nvPicPr>
                <p:cNvPr id="24" name="그림 23">
                  <a:extLst>
                    <a:ext uri="{FF2B5EF4-FFF2-40B4-BE49-F238E27FC236}">
                      <a16:creationId xmlns:a16="http://schemas.microsoft.com/office/drawing/2014/main" id="{B3434235-63FD-44AB-B876-B40B0A0ADC1E}"/>
                    </a:ext>
                  </a:extLst>
                </p:cNvPr>
                <p:cNvPicPr>
                  <a:picLocks noChangeAspect="1"/>
                </p:cNvPicPr>
                <p:nvPr/>
              </p:nvPicPr>
              <p:blipFill>
                <a:blip r:embed="rId4"/>
                <a:stretch>
                  <a:fillRect/>
                </a:stretch>
              </p:blipFill>
              <p:spPr>
                <a:xfrm>
                  <a:off x="2549641" y="3864035"/>
                  <a:ext cx="7258050" cy="2486025"/>
                </a:xfrm>
                <a:prstGeom prst="rect">
                  <a:avLst/>
                </a:prstGeom>
              </p:spPr>
            </p:pic>
            <p:pic>
              <p:nvPicPr>
                <p:cNvPr id="25" name="그림 24">
                  <a:extLst>
                    <a:ext uri="{FF2B5EF4-FFF2-40B4-BE49-F238E27FC236}">
                      <a16:creationId xmlns:a16="http://schemas.microsoft.com/office/drawing/2014/main" id="{48FD5EBB-7D5E-418E-BF69-EE0114E7574D}"/>
                    </a:ext>
                  </a:extLst>
                </p:cNvPr>
                <p:cNvPicPr>
                  <a:picLocks noChangeAspect="1"/>
                </p:cNvPicPr>
                <p:nvPr/>
              </p:nvPicPr>
              <p:blipFill>
                <a:blip r:embed="rId5"/>
                <a:stretch>
                  <a:fillRect/>
                </a:stretch>
              </p:blipFill>
              <p:spPr>
                <a:xfrm>
                  <a:off x="8198557" y="3920354"/>
                  <a:ext cx="1040694" cy="291394"/>
                </a:xfrm>
                <a:prstGeom prst="rect">
                  <a:avLst/>
                </a:prstGeom>
              </p:spPr>
            </p:pic>
          </p:grpSp>
        </p:grpSp>
        <p:sp>
          <p:nvSpPr>
            <p:cNvPr id="26" name="직사각형 25">
              <a:extLst>
                <a:ext uri="{FF2B5EF4-FFF2-40B4-BE49-F238E27FC236}">
                  <a16:creationId xmlns:a16="http://schemas.microsoft.com/office/drawing/2014/main" id="{723E5BA7-EEF6-4D4A-8E82-B13686975CCF}"/>
                </a:ext>
              </a:extLst>
            </p:cNvPr>
            <p:cNvSpPr/>
            <p:nvPr/>
          </p:nvSpPr>
          <p:spPr>
            <a:xfrm>
              <a:off x="703263" y="2965407"/>
              <a:ext cx="6855777" cy="21171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2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LED de Control</a:t>
            </a:r>
          </a:p>
        </p:txBody>
      </p:sp>
      <p:sp>
        <p:nvSpPr>
          <p:cNvPr id="2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196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D92B8694-E750-4B9F-BB8B-578F16F9C718}"/>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LEDs de Control</a:t>
            </a:r>
          </a:p>
        </p:txBody>
      </p:sp>
      <p:sp>
        <p:nvSpPr>
          <p:cNvPr id="26" name="직사각형 25">
            <a:extLst>
              <a:ext uri="{FF2B5EF4-FFF2-40B4-BE49-F238E27FC236}">
                <a16:creationId xmlns:a16="http://schemas.microsoft.com/office/drawing/2014/main" id="{063A8FFA-1C18-4748-839E-7A713D2AB0C8}"/>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LEDs de Control</a:t>
            </a:r>
          </a:p>
        </p:txBody>
      </p:sp>
      <p:sp>
        <p:nvSpPr>
          <p:cNvPr id="31" name="직사각형 30">
            <a:extLst>
              <a:ext uri="{FF2B5EF4-FFF2-40B4-BE49-F238E27FC236}">
                <a16:creationId xmlns:a16="http://schemas.microsoft.com/office/drawing/2014/main" id="{9DB844EF-2B29-4230-A2F3-B6B1D5C239E2}"/>
              </a:ext>
            </a:extLst>
          </p:cNvPr>
          <p:cNvSpPr/>
          <p:nvPr/>
        </p:nvSpPr>
        <p:spPr>
          <a:xfrm>
            <a:off x="3718898" y="1574005"/>
            <a:ext cx="4039215" cy="2528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Diagrama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Circuito</a:t>
            </a:r>
            <a:endParaRPr lang="ko-KR" altLang="en-US" sz="975" dirty="0">
              <a:solidFill>
                <a:schemeClr val="tx1">
                  <a:lumMod val="85000"/>
                  <a:lumOff val="15000"/>
                </a:schemeClr>
              </a:solidFill>
              <a:latin typeface="Arial" panose="020B0604020202020204" pitchFamily="34" charset="0"/>
            </a:endParaRP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Raspberry Pi GPIO 5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Ánodo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rojo(+) </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Raspberry Pi GPIO 6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Ánodo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amarillo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Raspberry Pi GPIO 13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Ánodo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verde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Cátodo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rojo(-) –Resistencia</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Cátodo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amarillo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–Resistencia</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Cátodo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verde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–Resistencia</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Resistencias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GNDs (tierras)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GNDs – Raspberry Pi GND</a:t>
            </a:r>
          </a:p>
          <a:p>
            <a:pPr marL="266700" lvl="1" indent="-134541">
              <a:spcAft>
                <a:spcPts val="600"/>
              </a:spcAft>
              <a:buClr>
                <a:srgbClr val="193EB0"/>
              </a:buClr>
              <a:buFont typeface="Arial" panose="020B0604020202020204" pitchFamily="34" charset="0"/>
              <a:buChar char="•"/>
            </a:pP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Después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preparar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circuito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escriba</a:t>
            </a:r>
            <a:r>
              <a:rPr lang="en-US" altLang="ko-KR" sz="975" dirty="0">
                <a:solidFill>
                  <a:schemeClr val="tx1">
                    <a:lumMod val="85000"/>
                    <a:lumOff val="15000"/>
                  </a:schemeClr>
                </a:solidFill>
                <a:latin typeface="Arial" panose="020B0604020202020204" pitchFamily="34" charset="0"/>
              </a:rPr>
              <a:t> un script de Python.</a:t>
            </a:r>
            <a:endParaRPr lang="ko-KR" altLang="en-US" sz="975" dirty="0">
              <a:solidFill>
                <a:schemeClr val="tx1">
                  <a:lumMod val="85000"/>
                  <a:lumOff val="15000"/>
                </a:schemeClr>
              </a:solidFill>
              <a:latin typeface="Arial" panose="020B0604020202020204" pitchFamily="34" charset="0"/>
            </a:endParaRPr>
          </a:p>
        </p:txBody>
      </p:sp>
      <p:sp>
        <p:nvSpPr>
          <p:cNvPr id="32" name="직사각형 31">
            <a:extLst>
              <a:ext uri="{FF2B5EF4-FFF2-40B4-BE49-F238E27FC236}">
                <a16:creationId xmlns:a16="http://schemas.microsoft.com/office/drawing/2014/main" id="{DE87D519-A3BC-4554-BB85-C1483E966E17}"/>
              </a:ext>
            </a:extLst>
          </p:cNvPr>
          <p:cNvSpPr/>
          <p:nvPr/>
        </p:nvSpPr>
        <p:spPr>
          <a:xfrm>
            <a:off x="1277541" y="1624013"/>
            <a:ext cx="2324101" cy="290226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33" name="그림 32">
            <a:extLst>
              <a:ext uri="{FF2B5EF4-FFF2-40B4-BE49-F238E27FC236}">
                <a16:creationId xmlns:a16="http://schemas.microsoft.com/office/drawing/2014/main" id="{B5B692A0-C23E-4C3C-816D-035BE9EF6D76}"/>
              </a:ext>
            </a:extLst>
          </p:cNvPr>
          <p:cNvPicPr>
            <a:picLocks noChangeAspect="1"/>
          </p:cNvPicPr>
          <p:nvPr/>
        </p:nvPicPr>
        <p:blipFill>
          <a:blip r:embed="rId4"/>
          <a:stretch>
            <a:fillRect/>
          </a:stretch>
        </p:blipFill>
        <p:spPr>
          <a:xfrm>
            <a:off x="1393184" y="1690054"/>
            <a:ext cx="2092812" cy="2761043"/>
          </a:xfrm>
          <a:prstGeom prst="rect">
            <a:avLst/>
          </a:prstGeom>
        </p:spPr>
      </p:pic>
      <p:sp>
        <p:nvSpPr>
          <p:cNvPr id="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LED de Control</a:t>
            </a:r>
          </a:p>
        </p:txBody>
      </p:sp>
      <p:sp>
        <p:nvSpPr>
          <p:cNvPr id="1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374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80A4F71A-B118-4C4D-82AA-5A4D031D47FC}"/>
              </a:ext>
            </a:extLst>
          </p:cNvPr>
          <p:cNvSpPr/>
          <p:nvPr/>
        </p:nvSpPr>
        <p:spPr>
          <a:xfrm>
            <a:off x="1293733" y="108346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Script Python (led4.py)</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A0D5BD43-C05E-4C58-96B0-FFE54A597EEF}"/>
              </a:ext>
            </a:extLst>
          </p:cNvPr>
          <p:cNvSpPr/>
          <p:nvPr/>
        </p:nvSpPr>
        <p:spPr>
          <a:xfrm>
            <a:off x="4409515" y="1296330"/>
            <a:ext cx="3549927" cy="2140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1: </a:t>
            </a:r>
            <a:r>
              <a:rPr lang="en-US" altLang="ko-KR" sz="975" dirty="0" err="1">
                <a:solidFill>
                  <a:schemeClr val="tx1">
                    <a:lumMod val="85000"/>
                    <a:lumOff val="15000"/>
                  </a:schemeClr>
                </a:solidFill>
                <a:latin typeface="Arial" panose="020B0604020202020204" pitchFamily="34" charset="0"/>
              </a:rPr>
              <a:t>Importar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LED de la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gpiozero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2: </a:t>
            </a:r>
            <a:r>
              <a:rPr lang="en-US" altLang="ko-KR" sz="975" dirty="0" err="1">
                <a:solidFill>
                  <a:schemeClr val="tx1">
                    <a:lumMod val="85000"/>
                    <a:lumOff val="15000"/>
                  </a:schemeClr>
                </a:solidFill>
                <a:latin typeface="Arial" panose="020B0604020202020204" pitchFamily="34" charset="0"/>
              </a:rPr>
              <a:t>Importar</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suspensión</a:t>
            </a:r>
            <a:r>
              <a:rPr lang="en-US" altLang="ko-KR" sz="975" dirty="0">
                <a:solidFill>
                  <a:schemeClr val="tx1">
                    <a:lumMod val="85000"/>
                    <a:lumOff val="15000"/>
                  </a:schemeClr>
                </a:solidFill>
                <a:latin typeface="Arial" panose="020B0604020202020204" pitchFamily="34" charset="0"/>
              </a:rPr>
              <a:t> de la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tiempo</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tiempo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espera</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4-7: </a:t>
            </a:r>
            <a:r>
              <a:rPr lang="en-US" altLang="ko-KR" sz="975" dirty="0" err="1">
                <a:solidFill>
                  <a:schemeClr val="tx1">
                    <a:lumMod val="85000"/>
                    <a:lumOff val="15000"/>
                  </a:schemeClr>
                </a:solidFill>
                <a:latin typeface="Arial" panose="020B0604020202020204" pitchFamily="34" charset="0"/>
              </a:rPr>
              <a:t>Asigne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número</a:t>
            </a:r>
            <a:r>
              <a:rPr lang="en-US" altLang="ko-KR" sz="975" dirty="0">
                <a:solidFill>
                  <a:schemeClr val="tx1">
                    <a:lumMod val="85000"/>
                    <a:lumOff val="15000"/>
                  </a:schemeClr>
                </a:solidFill>
                <a:latin typeface="Arial" panose="020B0604020202020204" pitchFamily="34" charset="0"/>
              </a:rPr>
              <a:t> de pin GPIO </a:t>
            </a:r>
            <a:r>
              <a:rPr lang="en-US" altLang="ko-KR" sz="975" dirty="0" err="1">
                <a:solidFill>
                  <a:schemeClr val="tx1">
                    <a:lumMod val="85000"/>
                    <a:lumOff val="15000"/>
                  </a:schemeClr>
                </a:solidFill>
                <a:latin typeface="Arial" panose="020B0604020202020204" pitchFamily="34" charset="0"/>
              </a:rPr>
              <a:t>conectado</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cada</a:t>
            </a:r>
            <a:r>
              <a:rPr lang="en-US" altLang="ko-KR" sz="975" dirty="0">
                <a:solidFill>
                  <a:schemeClr val="tx1">
                    <a:lumMod val="85000"/>
                    <a:lumOff val="15000"/>
                  </a:schemeClr>
                </a:solidFill>
                <a:latin typeface="Arial" panose="020B0604020202020204" pitchFamily="34" charset="0"/>
              </a:rPr>
              <a:t> LED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parámetro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Asigne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objetos</a:t>
            </a:r>
            <a:r>
              <a:rPr lang="en-US" altLang="ko-KR" sz="975" dirty="0">
                <a:solidFill>
                  <a:schemeClr val="tx1">
                    <a:lumMod val="85000"/>
                    <a:lumOff val="15000"/>
                  </a:schemeClr>
                </a:solidFill>
                <a:latin typeface="Arial" panose="020B0604020202020204" pitchFamily="34" charset="0"/>
              </a:rPr>
              <a:t> LED a las </a:t>
            </a:r>
            <a:r>
              <a:rPr lang="en-US" altLang="ko-KR" sz="975" dirty="0" err="1">
                <a:solidFill>
                  <a:schemeClr val="tx1">
                    <a:lumMod val="85000"/>
                    <a:lumOff val="15000"/>
                  </a:schemeClr>
                </a:solidFill>
                <a:latin typeface="Arial" panose="020B0604020202020204" pitchFamily="34" charset="0"/>
              </a:rPr>
              <a:t>teclas</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diccionario</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asígnelos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valores</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11-13: El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parpadeo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enciende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LED </a:t>
            </a:r>
            <a:r>
              <a:rPr lang="en-US" altLang="ko-KR" sz="975" dirty="0" err="1">
                <a:solidFill>
                  <a:schemeClr val="tx1">
                    <a:lumMod val="85000"/>
                    <a:lumOff val="15000"/>
                  </a:schemeClr>
                </a:solidFill>
                <a:latin typeface="Arial" panose="020B0604020202020204" pitchFamily="34" charset="0"/>
              </a:rPr>
              <a:t>durante</a:t>
            </a:r>
            <a:r>
              <a:rPr lang="en-US" altLang="ko-KR" sz="975" dirty="0">
                <a:solidFill>
                  <a:schemeClr val="tx1">
                    <a:lumMod val="85000"/>
                    <a:lumOff val="15000"/>
                  </a:schemeClr>
                </a:solidFill>
                <a:latin typeface="Arial" panose="020B0604020202020204" pitchFamily="34" charset="0"/>
              </a:rPr>
              <a:t> 1 </a:t>
            </a:r>
            <a:r>
              <a:rPr lang="en-US" altLang="ko-KR" sz="975" dirty="0" err="1">
                <a:solidFill>
                  <a:schemeClr val="tx1">
                    <a:lumMod val="85000"/>
                    <a:lumOff val="15000"/>
                  </a:schemeClr>
                </a:solidFill>
                <a:latin typeface="Arial" panose="020B0604020202020204" pitchFamily="34" charset="0"/>
              </a:rPr>
              <a:t>segundo</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luego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apaga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durante</a:t>
            </a:r>
            <a:r>
              <a:rPr lang="en-US" altLang="ko-KR" sz="975" dirty="0">
                <a:solidFill>
                  <a:schemeClr val="tx1">
                    <a:lumMod val="85000"/>
                    <a:lumOff val="15000"/>
                  </a:schemeClr>
                </a:solidFill>
                <a:latin typeface="Arial" panose="020B0604020202020204" pitchFamily="34" charset="0"/>
              </a:rPr>
              <a:t> 1 </a:t>
            </a:r>
            <a:r>
              <a:rPr lang="en-US" altLang="ko-KR" sz="975" dirty="0" err="1">
                <a:solidFill>
                  <a:schemeClr val="tx1">
                    <a:lumMod val="85000"/>
                    <a:lumOff val="15000"/>
                  </a:schemeClr>
                </a:solidFill>
                <a:latin typeface="Arial" panose="020B0604020202020204" pitchFamily="34" charset="0"/>
              </a:rPr>
              <a:t>segundo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ejecuta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secuencialmente</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cada</a:t>
            </a:r>
            <a:r>
              <a:rPr lang="en-US" altLang="ko-KR" sz="975" dirty="0">
                <a:solidFill>
                  <a:schemeClr val="tx1">
                    <a:lumMod val="85000"/>
                    <a:lumOff val="15000"/>
                  </a:schemeClr>
                </a:solidFill>
                <a:latin typeface="Arial" panose="020B0604020202020204" pitchFamily="34" charset="0"/>
              </a:rPr>
              <a:t> LED de color. El </a:t>
            </a:r>
            <a:r>
              <a:rPr lang="en-US" altLang="ko-KR" sz="975" dirty="0" err="1">
                <a:solidFill>
                  <a:schemeClr val="tx1">
                    <a:lumMod val="85000"/>
                    <a:lumOff val="15000"/>
                  </a:schemeClr>
                </a:solidFill>
                <a:latin typeface="Arial" panose="020B0604020202020204" pitchFamily="34" charset="0"/>
              </a:rPr>
              <a:t>ciclo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establece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2 </a:t>
            </a:r>
            <a:r>
              <a:rPr lang="en-US" altLang="ko-KR" sz="975" dirty="0" err="1">
                <a:solidFill>
                  <a:schemeClr val="tx1">
                    <a:lumMod val="85000"/>
                    <a:lumOff val="15000"/>
                  </a:schemeClr>
                </a:solidFill>
                <a:latin typeface="Arial" panose="020B0604020202020204" pitchFamily="34" charset="0"/>
              </a:rPr>
              <a:t>segundos</a:t>
            </a:r>
            <a:r>
              <a:rPr lang="en-US" altLang="ko-KR" sz="975" dirty="0">
                <a:solidFill>
                  <a:schemeClr val="tx1">
                    <a:lumMod val="85000"/>
                    <a:lumOff val="15000"/>
                  </a:schemeClr>
                </a:solidFill>
                <a:latin typeface="Arial" panose="020B0604020202020204" pitchFamily="34" charset="0"/>
              </a:rPr>
              <a:t> para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siguiente</a:t>
            </a:r>
            <a:r>
              <a:rPr lang="en-US" altLang="ko-KR" sz="975" dirty="0">
                <a:solidFill>
                  <a:schemeClr val="tx1">
                    <a:lumMod val="85000"/>
                    <a:lumOff val="15000"/>
                  </a:schemeClr>
                </a:solidFill>
                <a:latin typeface="Arial" panose="020B0604020202020204" pitchFamily="34" charset="0"/>
              </a:rPr>
              <a:t> LED </a:t>
            </a:r>
            <a:r>
              <a:rPr lang="en-US" altLang="ko-KR" sz="975" dirty="0" err="1">
                <a:solidFill>
                  <a:schemeClr val="tx1">
                    <a:lumMod val="85000"/>
                    <a:lumOff val="15000"/>
                  </a:schemeClr>
                </a:solidFill>
                <a:latin typeface="Arial" panose="020B0604020202020204" pitchFamily="34" charset="0"/>
              </a:rPr>
              <a:t>espere</a:t>
            </a:r>
            <a:r>
              <a:rPr lang="en-US" altLang="ko-KR" sz="975" dirty="0">
                <a:solidFill>
                  <a:schemeClr val="tx1">
                    <a:lumMod val="85000"/>
                    <a:lumOff val="15000"/>
                  </a:schemeClr>
                </a:solidFill>
                <a:latin typeface="Arial" panose="020B0604020202020204" pitchFamily="34" charset="0"/>
              </a:rPr>
              <a:t> hasta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ciclo</a:t>
            </a:r>
            <a:r>
              <a:rPr lang="en-US" altLang="ko-KR" sz="975" dirty="0">
                <a:solidFill>
                  <a:schemeClr val="tx1">
                    <a:lumMod val="85000"/>
                    <a:lumOff val="15000"/>
                  </a:schemeClr>
                </a:solidFill>
                <a:latin typeface="Arial" panose="020B0604020202020204" pitchFamily="34" charset="0"/>
              </a:rPr>
              <a:t> de un LED </a:t>
            </a:r>
            <a:r>
              <a:rPr lang="en-US" altLang="ko-KR" sz="975" dirty="0" err="1">
                <a:solidFill>
                  <a:schemeClr val="tx1">
                    <a:lumMod val="85000"/>
                    <a:lumOff val="15000"/>
                  </a:schemeClr>
                </a:solidFill>
                <a:latin typeface="Arial" panose="020B0604020202020204" pitchFamily="34" charset="0"/>
              </a:rPr>
              <a:t>esté</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completamente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terminado</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6" name="그룹 5"/>
          <p:cNvGrpSpPr/>
          <p:nvPr/>
        </p:nvGrpSpPr>
        <p:grpSpPr>
          <a:xfrm>
            <a:off x="1293733" y="3501976"/>
            <a:ext cx="6464381" cy="1199985"/>
            <a:chOff x="580388" y="4562619"/>
            <a:chExt cx="8619175" cy="1599979"/>
          </a:xfrm>
        </p:grpSpPr>
        <p:pic>
          <p:nvPicPr>
            <p:cNvPr id="21" name="그림 20">
              <a:extLst>
                <a:ext uri="{FF2B5EF4-FFF2-40B4-BE49-F238E27FC236}">
                  <a16:creationId xmlns:a16="http://schemas.microsoft.com/office/drawing/2014/main" id="{460E2D2F-5B90-42C9-8168-3F7FADC79440}"/>
                </a:ext>
              </a:extLst>
            </p:cNvPr>
            <p:cNvPicPr>
              <a:picLocks noChangeAspect="1"/>
            </p:cNvPicPr>
            <p:nvPr/>
          </p:nvPicPr>
          <p:blipFill>
            <a:blip r:embed="rId4"/>
            <a:stretch>
              <a:fillRect/>
            </a:stretch>
          </p:blipFill>
          <p:spPr>
            <a:xfrm>
              <a:off x="703263" y="5518493"/>
              <a:ext cx="4417377" cy="218215"/>
            </a:xfrm>
            <a:prstGeom prst="rect">
              <a:avLst/>
            </a:prstGeom>
          </p:spPr>
        </p:pic>
        <p:sp>
          <p:nvSpPr>
            <p:cNvPr id="14" name="직사각형 13">
              <a:extLst>
                <a:ext uri="{FF2B5EF4-FFF2-40B4-BE49-F238E27FC236}">
                  <a16:creationId xmlns:a16="http://schemas.microsoft.com/office/drawing/2014/main" id="{9850CB32-8F3F-4BDC-AB93-63A069423D7F}"/>
                </a:ext>
              </a:extLst>
            </p:cNvPr>
            <p:cNvSpPr/>
            <p:nvPr/>
          </p:nvSpPr>
          <p:spPr>
            <a:xfrm>
              <a:off x="580388" y="456261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Ejecutar led4.py</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DCD49252-33BB-4F8B-BDD4-B56E7ECFA378}"/>
                </a:ext>
              </a:extLst>
            </p:cNvPr>
            <p:cNvSpPr/>
            <p:nvPr/>
          </p:nvSpPr>
          <p:spPr>
            <a:xfrm>
              <a:off x="703263" y="4792955"/>
              <a:ext cx="8496299"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led4.py en Raspberry Pi.</a:t>
              </a:r>
              <a:endParaRPr lang="ko-KR" altLang="en-US" sz="975" dirty="0">
                <a:solidFill>
                  <a:schemeClr val="tx1">
                    <a:lumMod val="85000"/>
                    <a:lumOff val="1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86BAB5A7-2BB5-4E4A-90C4-DE752E67B228}"/>
                </a:ext>
              </a:extLst>
            </p:cNvPr>
            <p:cNvGrpSpPr/>
            <p:nvPr/>
          </p:nvGrpSpPr>
          <p:grpSpPr>
            <a:xfrm>
              <a:off x="703263" y="5161031"/>
              <a:ext cx="3527670" cy="307776"/>
              <a:chOff x="3716526" y="2460828"/>
              <a:chExt cx="3527670" cy="307776"/>
            </a:xfrm>
          </p:grpSpPr>
          <p:sp>
            <p:nvSpPr>
              <p:cNvPr id="17" name="TextBox 16">
                <a:extLst>
                  <a:ext uri="{FF2B5EF4-FFF2-40B4-BE49-F238E27FC236}">
                    <a16:creationId xmlns:a16="http://schemas.microsoft.com/office/drawing/2014/main" id="{048B2119-CF46-4A71-971A-943DFBB55461}"/>
                  </a:ext>
                </a:extLst>
              </p:cNvPr>
              <p:cNvSpPr txBox="1"/>
              <p:nvPr/>
            </p:nvSpPr>
            <p:spPr>
              <a:xfrm>
                <a:off x="3800649" y="2460828"/>
                <a:ext cx="3443547"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led4.py</a:t>
                </a:r>
              </a:p>
            </p:txBody>
          </p:sp>
          <p:sp>
            <p:nvSpPr>
              <p:cNvPr id="18" name="직사각형 17">
                <a:extLst>
                  <a:ext uri="{FF2B5EF4-FFF2-40B4-BE49-F238E27FC236}">
                    <a16:creationId xmlns:a16="http://schemas.microsoft.com/office/drawing/2014/main" id="{09E5F945-DF2B-4B50-A003-4C32E26E31EE}"/>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20" name="직사각형 19">
              <a:extLst>
                <a:ext uri="{FF2B5EF4-FFF2-40B4-BE49-F238E27FC236}">
                  <a16:creationId xmlns:a16="http://schemas.microsoft.com/office/drawing/2014/main" id="{A7062622-1915-48EC-9E31-377F36E9B88F}"/>
                </a:ext>
              </a:extLst>
            </p:cNvPr>
            <p:cNvSpPr/>
            <p:nvPr/>
          </p:nvSpPr>
          <p:spPr>
            <a:xfrm>
              <a:off x="703263" y="581717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Puede ver los LED parpadeando mientras ajusta los parámetros de parpadeo on_time, off_time y suspensión.</a:t>
              </a:r>
              <a:endParaRPr lang="ko-KR" altLang="en-US" sz="975" dirty="0">
                <a:solidFill>
                  <a:schemeClr val="tx1">
                    <a:lumMod val="85000"/>
                    <a:lumOff val="15000"/>
                  </a:schemeClr>
                </a:solidFill>
                <a:latin typeface="Arial" panose="020B0604020202020204" pitchFamily="34" charset="0"/>
              </a:endParaRPr>
            </a:p>
          </p:txBody>
        </p:sp>
      </p:grpSp>
      <p:grpSp>
        <p:nvGrpSpPr>
          <p:cNvPr id="3" name="그룹 2"/>
          <p:cNvGrpSpPr/>
          <p:nvPr/>
        </p:nvGrpSpPr>
        <p:grpSpPr>
          <a:xfrm>
            <a:off x="1293619" y="1291273"/>
            <a:ext cx="3016682" cy="2097723"/>
            <a:chOff x="580238" y="1797897"/>
            <a:chExt cx="4022242" cy="2796964"/>
          </a:xfrm>
        </p:grpSpPr>
        <p:pic>
          <p:nvPicPr>
            <p:cNvPr id="4" name="그림 3">
              <a:extLst>
                <a:ext uri="{FF2B5EF4-FFF2-40B4-BE49-F238E27FC236}">
                  <a16:creationId xmlns:a16="http://schemas.microsoft.com/office/drawing/2014/main" id="{D3B98E85-343E-41C2-AB1B-7728405DC2B8}"/>
                </a:ext>
              </a:extLst>
            </p:cNvPr>
            <p:cNvPicPr>
              <a:picLocks noChangeAspect="1"/>
            </p:cNvPicPr>
            <p:nvPr/>
          </p:nvPicPr>
          <p:blipFill rotWithShape="1">
            <a:blip r:embed="rId5"/>
            <a:srcRect l="218" t="5703" r="29993" b="64302"/>
            <a:stretch/>
          </p:blipFill>
          <p:spPr>
            <a:xfrm>
              <a:off x="641199" y="1866078"/>
              <a:ext cx="3892702" cy="2657202"/>
            </a:xfrm>
            <a:prstGeom prst="rect">
              <a:avLst/>
            </a:prstGeom>
          </p:spPr>
        </p:pic>
        <p:sp>
          <p:nvSpPr>
            <p:cNvPr id="22" name="직사각형 21">
              <a:extLst>
                <a:ext uri="{FF2B5EF4-FFF2-40B4-BE49-F238E27FC236}">
                  <a16:creationId xmlns:a16="http://schemas.microsoft.com/office/drawing/2014/main" id="{723E5BA7-EEF6-4D4A-8E82-B13686975CCF}"/>
                </a:ext>
              </a:extLst>
            </p:cNvPr>
            <p:cNvSpPr/>
            <p:nvPr/>
          </p:nvSpPr>
          <p:spPr>
            <a:xfrm>
              <a:off x="580238" y="1797897"/>
              <a:ext cx="4022242" cy="279696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2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LED de Control</a:t>
            </a:r>
          </a:p>
        </p:txBody>
      </p:sp>
      <p:sp>
        <p:nvSpPr>
          <p:cNvPr id="2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1996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1;p4"/>
          <p:cNvSpPr/>
          <p:nvPr/>
        </p:nvSpPr>
        <p:spPr>
          <a:xfrm>
            <a:off x="497467" y="1878632"/>
            <a:ext cx="3742024" cy="246221"/>
          </a:xfrm>
          <a:prstGeom prst="rect">
            <a:avLst/>
          </a:prstGeom>
          <a:noFill/>
          <a:ln>
            <a:noFill/>
          </a:ln>
        </p:spPr>
        <p:txBody>
          <a:bodyPr spcFirstLastPara="1" wrap="square" lIns="0" tIns="0" rIns="0" bIns="0" anchor="t" anchorCtr="0">
            <a:spAutoFit/>
          </a:bodyPr>
          <a:lstStyle/>
          <a:p>
            <a:pPr>
              <a:buSzPts val="3200"/>
            </a:pPr>
            <a:r>
              <a:rPr lang="en-US" sz="1600" dirty="0">
                <a:solidFill>
                  <a:schemeClr val="bg1"/>
                </a:solidFill>
                <a:latin typeface="Arial" panose="020B0604020202020204" pitchFamily="34" charset="0"/>
                <a:cs typeface="Arial" panose="020B0604020202020204" pitchFamily="34" charset="0"/>
              </a:rPr>
              <a:t>Proyecto de </a:t>
            </a:r>
            <a:r>
              <a:rPr lang="en-US" sz="1600" dirty="0" err="1">
                <a:solidFill>
                  <a:schemeClr val="bg1"/>
                </a:solidFill>
                <a:latin typeface="Arial" panose="020B0604020202020204" pitchFamily="34" charset="0"/>
                <a:cs typeface="Arial" panose="020B0604020202020204" pitchFamily="34" charset="0"/>
              </a:rPr>
              <a:t>Supervisión</a:t>
            </a:r>
            <a:r>
              <a:rPr lang="en-US" sz="1600" dirty="0">
                <a:solidFill>
                  <a:schemeClr val="bg1"/>
                </a:solidFill>
                <a:latin typeface="Arial" panose="020B0604020202020204" pitchFamily="34" charset="0"/>
                <a:cs typeface="Arial" panose="020B0604020202020204" pitchFamily="34" charset="0"/>
              </a:rPr>
              <a:t> del </a:t>
            </a:r>
            <a:r>
              <a:rPr lang="en-US" sz="1600" dirty="0" err="1">
                <a:solidFill>
                  <a:schemeClr val="bg1"/>
                </a:solidFill>
                <a:latin typeface="Arial" panose="020B0604020202020204" pitchFamily="34" charset="0"/>
                <a:cs typeface="Arial" panose="020B0604020202020204" pitchFamily="34" charset="0"/>
              </a:rPr>
              <a:t>Uso</a:t>
            </a:r>
            <a:r>
              <a:rPr lang="en-US" sz="1600" dirty="0">
                <a:solidFill>
                  <a:schemeClr val="bg1"/>
                </a:solidFill>
                <a:latin typeface="Arial" panose="020B0604020202020204" pitchFamily="34" charset="0"/>
                <a:cs typeface="Arial" panose="020B0604020202020204" pitchFamily="34" charset="0"/>
              </a:rPr>
              <a:t> de CPU</a:t>
            </a:r>
          </a:p>
        </p:txBody>
      </p:sp>
      <p:sp>
        <p:nvSpPr>
          <p:cNvPr id="6"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1. </a:t>
            </a:r>
            <a:endParaRPr sz="4049" dirty="0">
              <a:solidFill>
                <a:schemeClr val="bg1">
                  <a:lumMod val="85000"/>
                </a:schemeClr>
              </a:solidFill>
            </a:endParaRPr>
          </a:p>
        </p:txBody>
      </p:sp>
      <p:sp>
        <p:nvSpPr>
          <p:cNvPr id="7" name="직사각형 32">
            <a:extLst>
              <a:ext uri="{FF2B5EF4-FFF2-40B4-BE49-F238E27FC236}">
                <a16:creationId xmlns:a16="http://schemas.microsoft.com/office/drawing/2014/main" id="{2E299966-E9DA-49AD-A034-508597FE35B0}"/>
              </a:ext>
            </a:extLst>
          </p:cNvPr>
          <p:cNvSpPr/>
          <p:nvPr/>
        </p:nvSpPr>
        <p:spPr>
          <a:xfrm>
            <a:off x="4583418" y="1863988"/>
            <a:ext cx="4277950" cy="113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defTabSz="685800" fontAlgn="base" latinLnBrk="1">
              <a:spcBef>
                <a:spcPct val="0"/>
              </a:spcBef>
              <a:spcAft>
                <a:spcPts val="750"/>
              </a:spcAft>
              <a:buSzPct val="120000"/>
              <a:buFont typeface="Arial" panose="020B0604020202020204" pitchFamily="34" charset="0"/>
              <a:buChar char="│"/>
              <a:defRPr/>
            </a:pPr>
            <a:r>
              <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1.1. LED de Control</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1.2.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Monitoreo</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su</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Raspberry Pi</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1.3.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Archivo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Texto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con Python</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1.4. Proyecto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Juguete</a:t>
            </a:r>
            <a:endPar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2096770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64577"/>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psutil</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23" name="직사각형 22">
            <a:extLst>
              <a:ext uri="{FF2B5EF4-FFF2-40B4-BE49-F238E27FC236}">
                <a16:creationId xmlns:a16="http://schemas.microsoft.com/office/drawing/2014/main" id="{9AF5FA20-C6ED-4173-9C02-51B860217857}"/>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err="1">
                <a:solidFill>
                  <a:schemeClr val="tx1"/>
                </a:solidFill>
                <a:latin typeface="Arial" panose="020B0604020202020204" pitchFamily="34" charset="0"/>
                <a:ea typeface="SamsungOne 400" panose="020B0503030303020204" pitchFamily="34" charset="0"/>
              </a:rPr>
              <a:t>Librería</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psutil</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id="{6529F91E-3FF8-4BC2-8956-F6975A7C5F84}"/>
              </a:ext>
            </a:extLst>
          </p:cNvPr>
          <p:cNvSpPr/>
          <p:nvPr/>
        </p:nvSpPr>
        <p:spPr>
          <a:xfrm>
            <a:off x="1385888" y="1562836"/>
            <a:ext cx="6372225" cy="1240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psutil</a:t>
            </a:r>
            <a:r>
              <a:rPr lang="en-US" altLang="ko-KR" sz="975" dirty="0">
                <a:solidFill>
                  <a:schemeClr val="tx1">
                    <a:lumMod val="85000"/>
                    <a:lumOff val="15000"/>
                  </a:schemeClr>
                </a:solidFill>
                <a:latin typeface="Arial" panose="020B0604020202020204" pitchFamily="34" charset="0"/>
              </a:rPr>
              <a:t> (python system and process utilities) es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multiplataforma</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recuperar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información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sobre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procesos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ejecución</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utilización</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sistema</a:t>
            </a:r>
            <a:r>
              <a:rPr lang="en-US" altLang="ko-KR" sz="975" dirty="0">
                <a:solidFill>
                  <a:schemeClr val="tx1">
                    <a:lumMod val="85000"/>
                    <a:lumOff val="15000"/>
                  </a:schemeClr>
                </a:solidFill>
                <a:latin typeface="Arial" panose="020B0604020202020204" pitchFamily="34" charset="0"/>
              </a:rPr>
              <a:t> (CPU, </a:t>
            </a:r>
            <a:r>
              <a:rPr lang="en-US" altLang="ko-KR" sz="975" dirty="0" err="1">
                <a:solidFill>
                  <a:schemeClr val="tx1">
                    <a:lumMod val="85000"/>
                    <a:lumOff val="15000"/>
                  </a:schemeClr>
                </a:solidFill>
                <a:latin typeface="Arial" panose="020B0604020202020204" pitchFamily="34" charset="0"/>
              </a:rPr>
              <a:t>memoria</a:t>
            </a:r>
            <a:r>
              <a:rPr lang="en-US" altLang="ko-KR" sz="975" dirty="0">
                <a:solidFill>
                  <a:schemeClr val="tx1">
                    <a:lumMod val="85000"/>
                    <a:lumOff val="15000"/>
                  </a:schemeClr>
                </a:solidFill>
                <a:latin typeface="Arial" panose="020B0604020202020204" pitchFamily="34" charset="0"/>
              </a:rPr>
              <a:t>, discos, red, </a:t>
            </a:r>
            <a:r>
              <a:rPr lang="en-US" altLang="ko-KR" sz="975" dirty="0" err="1">
                <a:solidFill>
                  <a:schemeClr val="tx1">
                    <a:lumMod val="85000"/>
                    <a:lumOff val="15000"/>
                  </a:schemeClr>
                </a:solidFill>
                <a:latin typeface="Arial" panose="020B0604020202020204" pitchFamily="34" charset="0"/>
              </a:rPr>
              <a:t>sensores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Python. </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Es </a:t>
            </a:r>
            <a:r>
              <a:rPr lang="en-US" altLang="ko-KR" sz="975" dirty="0" err="1">
                <a:solidFill>
                  <a:schemeClr val="tx1">
                    <a:lumMod val="85000"/>
                    <a:lumOff val="15000"/>
                  </a:schemeClr>
                </a:solidFill>
                <a:latin typeface="Arial" panose="020B0604020202020204" pitchFamily="34" charset="0"/>
              </a:rPr>
              <a:t>útil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principalmente</a:t>
            </a:r>
            <a:r>
              <a:rPr lang="en-US" altLang="ko-KR" sz="975" dirty="0">
                <a:solidFill>
                  <a:schemeClr val="tx1">
                    <a:lumMod val="85000"/>
                    <a:lumOff val="15000"/>
                  </a:schemeClr>
                </a:solidFill>
                <a:latin typeface="Arial" panose="020B0604020202020204" pitchFamily="34" charset="0"/>
              </a:rPr>
              <a:t> para la </a:t>
            </a:r>
            <a:r>
              <a:rPr lang="en-US" altLang="ko-KR" sz="975" dirty="0" err="1">
                <a:solidFill>
                  <a:schemeClr val="tx1">
                    <a:lumMod val="85000"/>
                    <a:lumOff val="15000"/>
                  </a:schemeClr>
                </a:solidFill>
                <a:latin typeface="Arial" panose="020B0604020202020204" pitchFamily="34" charset="0"/>
              </a:rPr>
              <a:t>supervisión</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sistema</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creación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perfiles</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limitación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recursos</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proceso</a:t>
            </a:r>
            <a:r>
              <a:rPr lang="en-US" altLang="ko-KR" sz="975" dirty="0">
                <a:solidFill>
                  <a:schemeClr val="tx1">
                    <a:lumMod val="85000"/>
                    <a:lumOff val="15000"/>
                  </a:schemeClr>
                </a:solidFill>
                <a:latin typeface="Arial" panose="020B0604020202020204" pitchFamily="34" charset="0"/>
              </a:rPr>
              <a:t> y la </a:t>
            </a:r>
            <a:r>
              <a:rPr lang="en-US" altLang="ko-KR" sz="975" dirty="0" err="1">
                <a:solidFill>
                  <a:schemeClr val="tx1">
                    <a:lumMod val="85000"/>
                    <a:lumOff val="15000"/>
                  </a:schemeClr>
                </a:solidFill>
                <a:latin typeface="Arial" panose="020B0604020202020204" pitchFamily="34" charset="0"/>
              </a:rPr>
              <a:t>gestión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procesos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ejecución</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Referencia</a:t>
            </a:r>
            <a:r>
              <a:rPr lang="en-US" altLang="ko-KR" sz="975" dirty="0">
                <a:solidFill>
                  <a:schemeClr val="tx1">
                    <a:lumMod val="85000"/>
                    <a:lumOff val="15000"/>
                  </a:schemeClr>
                </a:solidFill>
                <a:latin typeface="Arial" panose="020B0604020202020204" pitchFamily="34" charset="0"/>
              </a:rPr>
              <a:t> a las </a:t>
            </a:r>
            <a:r>
              <a:rPr lang="en-US" altLang="ko-KR" sz="975" dirty="0" err="1">
                <a:solidFill>
                  <a:schemeClr val="tx1">
                    <a:lumMod val="85000"/>
                    <a:lumOff val="15000"/>
                  </a:schemeClr>
                </a:solidFill>
                <a:latin typeface="Arial" panose="020B0604020202020204" pitchFamily="34" charset="0"/>
              </a:rPr>
              <a:t>funciones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relacionadas</a:t>
            </a:r>
            <a:r>
              <a:rPr lang="en-US" altLang="ko-KR" sz="975" dirty="0">
                <a:solidFill>
                  <a:schemeClr val="tx1">
                    <a:lumMod val="85000"/>
                    <a:lumOff val="15000"/>
                  </a:schemeClr>
                </a:solidFill>
                <a:latin typeface="Arial" panose="020B0604020202020204" pitchFamily="34" charset="0"/>
              </a:rPr>
              <a:t> con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sistema</a:t>
            </a:r>
            <a:r>
              <a:rPr lang="en-US" altLang="ko-KR" sz="975" dirty="0">
                <a:solidFill>
                  <a:schemeClr val="tx1">
                    <a:lumMod val="85000"/>
                    <a:lumOff val="15000"/>
                  </a:schemeClr>
                </a:solidFill>
                <a:latin typeface="Arial" panose="020B0604020202020204" pitchFamily="34" charset="0"/>
              </a:rPr>
              <a:t> de la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psutil</a:t>
            </a:r>
            <a:r>
              <a:rPr lang="en-US" altLang="ko-KR" sz="975" dirty="0">
                <a:solidFill>
                  <a:schemeClr val="tx1">
                    <a:lumMod val="85000"/>
                    <a:lumOff val="15000"/>
                  </a:schemeClr>
                </a:solidFill>
                <a:latin typeface="Arial" panose="020B0604020202020204" pitchFamily="34" charset="0"/>
              </a:rPr>
              <a:t>:</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hlinkClick r:id="rId4"/>
              </a:rPr>
              <a:t>https://psutil.readthedocs.io/en/latest/#system-related-functions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7"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1.2.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Monitoreo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su</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Raspberry Pi</a:t>
            </a:r>
          </a:p>
        </p:txBody>
      </p:sp>
      <p:sp>
        <p:nvSpPr>
          <p:cNvPr id="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605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Funciones relacionadas con el sistema en psutil</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23" name="직사각형 22">
            <a:extLst>
              <a:ext uri="{FF2B5EF4-FFF2-40B4-BE49-F238E27FC236}">
                <a16:creationId xmlns:a16="http://schemas.microsoft.com/office/drawing/2014/main" id="{9AF5FA20-C6ED-4173-9C02-51B860217857}"/>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CPU</a:t>
            </a:r>
          </a:p>
        </p:txBody>
      </p:sp>
      <p:sp>
        <p:nvSpPr>
          <p:cNvPr id="24" name="직사각형 23">
            <a:extLst>
              <a:ext uri="{FF2B5EF4-FFF2-40B4-BE49-F238E27FC236}">
                <a16:creationId xmlns:a16="http://schemas.microsoft.com/office/drawing/2014/main" id="{6529F91E-3FF8-4BC2-8956-F6975A7C5F84}"/>
              </a:ext>
            </a:extLst>
          </p:cNvPr>
          <p:cNvSpPr/>
          <p:nvPr/>
        </p:nvSpPr>
        <p:spPr>
          <a:xfrm>
            <a:off x="1385888" y="1562836"/>
            <a:ext cx="6552429" cy="1694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cpu_percent</a:t>
            </a:r>
            <a:r>
              <a:rPr lang="en-US" altLang="ko-KR" sz="975" dirty="0">
                <a:solidFill>
                  <a:schemeClr val="tx1">
                    <a:lumMod val="85000"/>
                    <a:lumOff val="15000"/>
                  </a:schemeClr>
                </a:solidFill>
                <a:latin typeface="Arial" panose="020B0604020202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Devolver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flotante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represente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actual de CPU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sistema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porcentaje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breve,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simplemente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establezca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intervalo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cpu_count</a:t>
            </a:r>
            <a:r>
              <a:rPr lang="en-US" altLang="ko-KR" sz="975" dirty="0">
                <a:solidFill>
                  <a:schemeClr val="tx1">
                    <a:lumMod val="85000"/>
                    <a:lumOff val="15000"/>
                  </a:schemeClr>
                </a:solidFill>
                <a:latin typeface="Arial" panose="020B0604020202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Devolver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CPU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lógicas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sistema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igual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os.cpu_count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Python 3.4)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Ninguno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determinado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“CPU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lógicas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significa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núcleos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físicos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multiplicado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subprocesos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ejecutar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núcleo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conoce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Hyper Threading).</a:t>
            </a:r>
          </a:p>
        </p:txBody>
      </p:sp>
      <p:sp>
        <p:nvSpPr>
          <p:cNvPr id="7"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1.2.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Monitoreo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su</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Raspberry Pi</a:t>
            </a:r>
          </a:p>
        </p:txBody>
      </p:sp>
      <p:sp>
        <p:nvSpPr>
          <p:cNvPr id="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810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9AF5FA20-C6ED-4173-9C02-51B860217857}"/>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CPU</a:t>
            </a:r>
          </a:p>
        </p:txBody>
      </p:sp>
      <p:sp>
        <p:nvSpPr>
          <p:cNvPr id="24" name="직사각형 23">
            <a:extLst>
              <a:ext uri="{FF2B5EF4-FFF2-40B4-BE49-F238E27FC236}">
                <a16:creationId xmlns:a16="http://schemas.microsoft.com/office/drawing/2014/main" id="{6529F91E-3FF8-4BC2-8956-F6975A7C5F84}"/>
              </a:ext>
            </a:extLst>
          </p:cNvPr>
          <p:cNvSpPr/>
          <p:nvPr/>
        </p:nvSpPr>
        <p:spPr>
          <a:xfrm>
            <a:off x="1385888" y="1302202"/>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Escriba psutil_cpu.py para verificar las funciones de la CPU de psutil.</a:t>
            </a:r>
            <a:endParaRPr lang="ko-KR" altLang="en-US" sz="975" dirty="0">
              <a:solidFill>
                <a:schemeClr val="tx1">
                  <a:lumMod val="85000"/>
                  <a:lumOff val="1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CB45F625-A82D-4CF7-B52C-F69FE2FA534F}"/>
              </a:ext>
            </a:extLst>
          </p:cNvPr>
          <p:cNvSpPr txBox="1"/>
          <p:nvPr/>
        </p:nvSpPr>
        <p:spPr>
          <a:xfrm>
            <a:off x="4493181" y="1561272"/>
            <a:ext cx="3466260" cy="996427"/>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psutil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Compruebe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porcentaje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CPU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cpu_percent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psutil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4: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Compruebe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CPU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físicas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cpu_count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psutil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3" name="그룹 2"/>
          <p:cNvGrpSpPr/>
          <p:nvPr/>
        </p:nvGrpSpPr>
        <p:grpSpPr>
          <a:xfrm>
            <a:off x="1385888" y="2566484"/>
            <a:ext cx="6372225" cy="988631"/>
            <a:chOff x="703263" y="3636085"/>
            <a:chExt cx="8496300" cy="1318175"/>
          </a:xfrm>
        </p:grpSpPr>
        <p:sp>
          <p:nvSpPr>
            <p:cNvPr id="11" name="직사각형 10">
              <a:extLst>
                <a:ext uri="{FF2B5EF4-FFF2-40B4-BE49-F238E27FC236}">
                  <a16:creationId xmlns:a16="http://schemas.microsoft.com/office/drawing/2014/main" id="{0174A422-7921-459F-8321-D37ADEA0642C}"/>
                </a:ext>
              </a:extLst>
            </p:cNvPr>
            <p:cNvSpPr/>
            <p:nvPr/>
          </p:nvSpPr>
          <p:spPr>
            <a:xfrm>
              <a:off x="703263" y="3636085"/>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psutil_cpu.py.</a:t>
              </a:r>
              <a:endParaRPr lang="ko-KR" altLang="en-US" sz="975" dirty="0">
                <a:solidFill>
                  <a:schemeClr val="tx1">
                    <a:lumMod val="85000"/>
                    <a:lumOff val="15000"/>
                  </a:schemeClr>
                </a:solidFill>
                <a:latin typeface="Arial" panose="020B0604020202020204" pitchFamily="34" charset="0"/>
              </a:endParaRPr>
            </a:p>
          </p:txBody>
        </p:sp>
        <p:grpSp>
          <p:nvGrpSpPr>
            <p:cNvPr id="12" name="그룹 11">
              <a:extLst>
                <a:ext uri="{FF2B5EF4-FFF2-40B4-BE49-F238E27FC236}">
                  <a16:creationId xmlns:a16="http://schemas.microsoft.com/office/drawing/2014/main" id="{6CBFE89D-9E9B-43BB-98FF-A85C3A64357E}"/>
                </a:ext>
              </a:extLst>
            </p:cNvPr>
            <p:cNvGrpSpPr/>
            <p:nvPr/>
          </p:nvGrpSpPr>
          <p:grpSpPr>
            <a:xfrm>
              <a:off x="703263" y="4051985"/>
              <a:ext cx="3960812" cy="307776"/>
              <a:chOff x="3716526" y="2460828"/>
              <a:chExt cx="3960812" cy="307776"/>
            </a:xfrm>
          </p:grpSpPr>
          <p:sp>
            <p:nvSpPr>
              <p:cNvPr id="13" name="TextBox 12">
                <a:extLst>
                  <a:ext uri="{FF2B5EF4-FFF2-40B4-BE49-F238E27FC236}">
                    <a16:creationId xmlns:a16="http://schemas.microsoft.com/office/drawing/2014/main" id="{31A96457-0B57-44B4-9A55-86BFA10776A9}"/>
                  </a:ext>
                </a:extLst>
              </p:cNvPr>
              <p:cNvSpPr txBox="1"/>
              <p:nvPr/>
            </p:nvSpPr>
            <p:spPr>
              <a:xfrm>
                <a:off x="3800649" y="2460828"/>
                <a:ext cx="3876689" cy="307776"/>
              </a:xfrm>
              <a:prstGeom prst="rect">
                <a:avLst/>
              </a:prstGeom>
              <a:solidFill>
                <a:schemeClr val="tx1"/>
              </a:solidFill>
            </p:spPr>
            <p:txBody>
              <a:bodyPr wrap="square" rtlCol="0">
                <a:spAutoFit/>
              </a:bodyPr>
              <a:lstStyle/>
              <a:p>
                <a:r>
                  <a:rPr lang="en-US" altLang="ko-KR" sz="900" dirty="0">
                    <a:solidFill>
                      <a:schemeClr val="bg1"/>
                    </a:solidFill>
                    <a:latin typeface="Arial" panose="020B0604020202020204" pitchFamily="34" charset="0"/>
                    <a:ea typeface="SamsungOne 300C" panose="020B0306030303020204" pitchFamily="34" charset="0"/>
                  </a:rPr>
                  <a:t>$ python3 psutil_cpu.py</a:t>
                </a:r>
              </a:p>
            </p:txBody>
          </p:sp>
          <p:sp>
            <p:nvSpPr>
              <p:cNvPr id="14" name="직사각형 13">
                <a:extLst>
                  <a:ext uri="{FF2B5EF4-FFF2-40B4-BE49-F238E27FC236}">
                    <a16:creationId xmlns:a16="http://schemas.microsoft.com/office/drawing/2014/main" id="{00F47D6D-881F-41EB-B532-A0346A23EBB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pic>
          <p:nvPicPr>
            <p:cNvPr id="15" name="그림 14">
              <a:extLst>
                <a:ext uri="{FF2B5EF4-FFF2-40B4-BE49-F238E27FC236}">
                  <a16:creationId xmlns:a16="http://schemas.microsoft.com/office/drawing/2014/main" id="{D64B9489-19AD-4F49-91D6-81493D5F0C67}"/>
                </a:ext>
              </a:extLst>
            </p:cNvPr>
            <p:cNvPicPr>
              <a:picLocks noChangeAspect="1"/>
            </p:cNvPicPr>
            <p:nvPr/>
          </p:nvPicPr>
          <p:blipFill>
            <a:blip r:embed="rId4"/>
            <a:stretch>
              <a:fillRect/>
            </a:stretch>
          </p:blipFill>
          <p:spPr>
            <a:xfrm>
              <a:off x="703263" y="4399457"/>
              <a:ext cx="4821237" cy="554803"/>
            </a:xfrm>
            <a:prstGeom prst="rect">
              <a:avLst/>
            </a:prstGeom>
          </p:spPr>
        </p:pic>
      </p:grpSp>
      <p:grpSp>
        <p:nvGrpSpPr>
          <p:cNvPr id="2" name="그룹 1"/>
          <p:cNvGrpSpPr/>
          <p:nvPr/>
        </p:nvGrpSpPr>
        <p:grpSpPr>
          <a:xfrm>
            <a:off x="1385888" y="1593140"/>
            <a:ext cx="3190047" cy="833313"/>
            <a:chOff x="745324" y="2081697"/>
            <a:chExt cx="4253396" cy="1111084"/>
          </a:xfrm>
        </p:grpSpPr>
        <p:pic>
          <p:nvPicPr>
            <p:cNvPr id="9" name="그림 8">
              <a:extLst>
                <a:ext uri="{FF2B5EF4-FFF2-40B4-BE49-F238E27FC236}">
                  <a16:creationId xmlns:a16="http://schemas.microsoft.com/office/drawing/2014/main" id="{CBE70789-C6F0-4025-8A4F-ED5DB4714254}"/>
                </a:ext>
              </a:extLst>
            </p:cNvPr>
            <p:cNvPicPr>
              <a:picLocks noChangeAspect="1"/>
            </p:cNvPicPr>
            <p:nvPr/>
          </p:nvPicPr>
          <p:blipFill>
            <a:blip r:embed="rId5"/>
            <a:stretch>
              <a:fillRect/>
            </a:stretch>
          </p:blipFill>
          <p:spPr>
            <a:xfrm>
              <a:off x="809944" y="2159801"/>
              <a:ext cx="4116582" cy="956058"/>
            </a:xfrm>
            <a:prstGeom prst="rect">
              <a:avLst/>
            </a:prstGeom>
          </p:spPr>
        </p:pic>
        <p:sp>
          <p:nvSpPr>
            <p:cNvPr id="17" name="직사각형 16">
              <a:extLst>
                <a:ext uri="{FF2B5EF4-FFF2-40B4-BE49-F238E27FC236}">
                  <a16:creationId xmlns:a16="http://schemas.microsoft.com/office/drawing/2014/main" id="{723E5BA7-EEF6-4D4A-8E82-B13686975CCF}"/>
                </a:ext>
              </a:extLst>
            </p:cNvPr>
            <p:cNvSpPr/>
            <p:nvPr/>
          </p:nvSpPr>
          <p:spPr>
            <a:xfrm>
              <a:off x="745324" y="2081697"/>
              <a:ext cx="4253396" cy="11110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6"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1.2.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Monitoreo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su</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Raspberry Pi</a:t>
            </a: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1899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9AF5FA20-C6ED-4173-9C02-51B860217857}"/>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Disco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id="{6529F91E-3FF8-4BC2-8956-F6975A7C5F84}"/>
              </a:ext>
            </a:extLst>
          </p:cNvPr>
          <p:cNvSpPr/>
          <p:nvPr/>
        </p:nvSpPr>
        <p:spPr>
          <a:xfrm>
            <a:off x="1385888" y="1302202"/>
            <a:ext cx="6372225" cy="1467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disk_partitions</a:t>
            </a:r>
            <a:r>
              <a:rPr lang="en-US" altLang="ko-KR" sz="975" dirty="0">
                <a:solidFill>
                  <a:schemeClr val="tx1">
                    <a:lumMod val="85000"/>
                    <a:lumOff val="15000"/>
                  </a:schemeClr>
                </a:solidFill>
                <a:latin typeface="Arial" panose="020B0604020202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Devuelve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todas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particiones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disco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montadas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lista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tuplas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incluidos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dispositivo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punto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montaje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sistema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similar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df</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UNIX.</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disk_usage</a:t>
            </a:r>
            <a:r>
              <a:rPr lang="en-US" altLang="ko-KR" sz="975" dirty="0">
                <a:solidFill>
                  <a:schemeClr val="tx1">
                    <a:lumMod val="85000"/>
                    <a:lumOff val="15000"/>
                  </a:schemeClr>
                </a:solidFill>
                <a:latin typeface="Arial" panose="020B0604020202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Devuelve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estadísticas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disco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partición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contiene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dada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tupla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incluye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espacio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total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bytes,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espacio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espacio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libre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porcentaje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OSError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genera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acceso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existe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sp>
        <p:nvSpPr>
          <p:cNvPr id="6"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1.2.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Monitoreo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su</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Raspberry Pi</a:t>
            </a:r>
          </a:p>
        </p:txBody>
      </p:sp>
      <p:sp>
        <p:nvSpPr>
          <p:cNvPr id="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3398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oogle Shape;154;p2"/>
          <p:cNvGrpSpPr/>
          <p:nvPr/>
        </p:nvGrpSpPr>
        <p:grpSpPr>
          <a:xfrm>
            <a:off x="722164" y="1635125"/>
            <a:ext cx="3849835" cy="1378712"/>
            <a:chOff x="720000" y="2012273"/>
            <a:chExt cx="7738584" cy="2529281"/>
          </a:xfrm>
        </p:grpSpPr>
        <p:sp>
          <p:nvSpPr>
            <p:cNvPr id="19" name="Google Shape;155;p2"/>
            <p:cNvSpPr/>
            <p:nvPr/>
          </p:nvSpPr>
          <p:spPr>
            <a:xfrm>
              <a:off x="990000" y="2713595"/>
              <a:ext cx="7468584" cy="762241"/>
            </a:xfrm>
            <a:prstGeom prst="rect">
              <a:avLst/>
            </a:prstGeom>
            <a:noFill/>
            <a:ln>
              <a:noFill/>
            </a:ln>
          </p:spPr>
          <p:txBody>
            <a:bodyPr spcFirstLastPara="1" wrap="square" lIns="0" tIns="0" rIns="0" bIns="0" anchor="t" anchorCtr="0">
              <a:spAutoFit/>
            </a:bodyPr>
            <a:lstStyle/>
            <a:p>
              <a:pPr>
                <a:buSzPts val="3600"/>
              </a:pPr>
              <a:r>
                <a:rPr lang="en-US" sz="2700" dirty="0"/>
                <a:t>Raspberry Pi con Python</a:t>
              </a:r>
              <a:endParaRPr sz="788" dirty="0"/>
            </a:p>
          </p:txBody>
        </p:sp>
        <p:sp>
          <p:nvSpPr>
            <p:cNvPr id="20" name="Google Shape;156;p2"/>
            <p:cNvSpPr/>
            <p:nvPr/>
          </p:nvSpPr>
          <p:spPr>
            <a:xfrm>
              <a:off x="990000" y="4097148"/>
              <a:ext cx="4866026" cy="444406"/>
            </a:xfrm>
            <a:prstGeom prst="rect">
              <a:avLst/>
            </a:prstGeom>
            <a:noFill/>
            <a:ln>
              <a:noFill/>
            </a:ln>
          </p:spPr>
          <p:txBody>
            <a:bodyPr spcFirstLastPara="1" wrap="square" lIns="0" tIns="0" rIns="0" bIns="0" anchor="ctr" anchorCtr="0">
              <a:spAutoFit/>
            </a:bodyPr>
            <a:lstStyle/>
            <a:p>
              <a:pPr>
                <a:buSzPts val="2099"/>
              </a:pPr>
              <a:r>
                <a:rPr lang="en-US" sz="1574" dirty="0" err="1">
                  <a:solidFill>
                    <a:schemeClr val="tx1"/>
                  </a:solidFill>
                </a:rPr>
                <a:t>Curso</a:t>
              </a:r>
              <a:r>
                <a:rPr lang="en-US" sz="1574" dirty="0">
                  <a:solidFill>
                    <a:schemeClr val="tx1"/>
                  </a:solidFill>
                </a:rPr>
                <a:t> de Internet de las </a:t>
              </a:r>
              <a:r>
                <a:rPr lang="en-US" sz="1574" dirty="0" err="1">
                  <a:solidFill>
                    <a:schemeClr val="tx1"/>
                  </a:solidFill>
                </a:rPr>
                <a:t>Cosas</a:t>
              </a:r>
              <a:endParaRPr sz="788" dirty="0">
                <a:solidFill>
                  <a:schemeClr val="tx1"/>
                </a:solidFill>
              </a:endParaRPr>
            </a:p>
          </p:txBody>
        </p:sp>
        <p:sp>
          <p:nvSpPr>
            <p:cNvPr id="21" name="Google Shape;157;p2"/>
            <p:cNvSpPr/>
            <p:nvPr/>
          </p:nvSpPr>
          <p:spPr>
            <a:xfrm>
              <a:off x="990000" y="2012273"/>
              <a:ext cx="5479710" cy="423232"/>
            </a:xfrm>
            <a:prstGeom prst="rect">
              <a:avLst/>
            </a:prstGeom>
            <a:noFill/>
            <a:ln>
              <a:noFill/>
            </a:ln>
          </p:spPr>
          <p:txBody>
            <a:bodyPr spcFirstLastPara="1" wrap="square" lIns="0" tIns="0" rIns="0" bIns="0" anchor="ctr" anchorCtr="0">
              <a:spAutoFit/>
            </a:bodyPr>
            <a:lstStyle/>
            <a:p>
              <a:pPr>
                <a:buSzPts val="1999"/>
              </a:pPr>
              <a:r>
                <a:rPr lang="en-US" sz="1499" dirty="0" err="1">
                  <a:solidFill>
                    <a:srgbClr val="7F7F7F"/>
                  </a:solidFill>
                </a:rPr>
                <a:t>Capítulo</a:t>
              </a:r>
              <a:r>
                <a:rPr lang="en-US" sz="1499" dirty="0">
                  <a:solidFill>
                    <a:srgbClr val="7F7F7F"/>
                  </a:solidFill>
                </a:rPr>
                <a:t> 4. </a:t>
              </a:r>
              <a:endParaRPr sz="4049" dirty="0">
                <a:solidFill>
                  <a:srgbClr val="7F7F7F"/>
                </a:solidFill>
              </a:endParaRPr>
            </a:p>
          </p:txBody>
        </p:sp>
        <p:sp>
          <p:nvSpPr>
            <p:cNvPr id="22" name="Google Shape;158;p2"/>
            <p:cNvSpPr/>
            <p:nvPr/>
          </p:nvSpPr>
          <p:spPr>
            <a:xfrm>
              <a:off x="720000" y="2095275"/>
              <a:ext cx="60008" cy="1577703"/>
            </a:xfrm>
            <a:prstGeom prst="rect">
              <a:avLst/>
            </a:prstGeom>
            <a:solidFill>
              <a:schemeClr val="tx1"/>
            </a:solidFill>
            <a:ln>
              <a:noFill/>
            </a:ln>
          </p:spPr>
          <p:txBody>
            <a:bodyPr spcFirstLastPara="1" wrap="square" lIns="68569" tIns="34275" rIns="68569" bIns="34275" anchor="ctr" anchorCtr="0">
              <a:noAutofit/>
            </a:bodyPr>
            <a:lstStyle/>
            <a:p>
              <a:pPr algn="ctr">
                <a:buSzPts val="1799"/>
              </a:pPr>
              <a:endParaRPr sz="1349">
                <a:solidFill>
                  <a:srgbClr val="FFFFFF"/>
                </a:solidFill>
                <a:latin typeface="Calibri"/>
                <a:ea typeface="Calibri"/>
                <a:cs typeface="Calibri"/>
                <a:sym typeface="Calibri"/>
              </a:endParaRPr>
            </a:p>
          </p:txBody>
        </p:sp>
        <p:sp>
          <p:nvSpPr>
            <p:cNvPr id="23" name="Google Shape;159;p2"/>
            <p:cNvSpPr/>
            <p:nvPr/>
          </p:nvSpPr>
          <p:spPr>
            <a:xfrm>
              <a:off x="720000" y="4157757"/>
              <a:ext cx="60008" cy="323165"/>
            </a:xfrm>
            <a:prstGeom prst="rect">
              <a:avLst/>
            </a:prstGeom>
            <a:solidFill>
              <a:schemeClr val="tx1"/>
            </a:solidFill>
            <a:ln>
              <a:noFill/>
            </a:ln>
          </p:spPr>
          <p:txBody>
            <a:bodyPr spcFirstLastPara="1" wrap="square" lIns="68569" tIns="34275" rIns="68569" bIns="34275" anchor="ctr" anchorCtr="0">
              <a:noAutofit/>
            </a:bodyPr>
            <a:lstStyle/>
            <a:p>
              <a:pPr algn="ctr">
                <a:buSzPts val="1799"/>
              </a:pPr>
              <a:endParaRPr sz="1349">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221967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9AF5FA20-C6ED-4173-9C02-51B860217857}"/>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Disco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id="{6529F91E-3FF8-4BC2-8956-F6975A7C5F84}"/>
              </a:ext>
            </a:extLst>
          </p:cNvPr>
          <p:cNvSpPr/>
          <p:nvPr/>
        </p:nvSpPr>
        <p:spPr>
          <a:xfrm>
            <a:off x="1385888" y="1302202"/>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Escriba psutil_.diskpy para comprobar las funciones relacionadas con el disco de psutil.</a:t>
            </a:r>
            <a:endParaRPr lang="ko-KR" altLang="en-US" sz="975" dirty="0">
              <a:solidFill>
                <a:schemeClr val="tx1">
                  <a:lumMod val="85000"/>
                  <a:lumOff val="1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E48CD155-C09A-4A81-B9AE-840A884A2444}"/>
              </a:ext>
            </a:extLst>
          </p:cNvPr>
          <p:cNvSpPr txBox="1"/>
          <p:nvPr/>
        </p:nvSpPr>
        <p:spPr>
          <a:xfrm>
            <a:off x="4033994" y="1596991"/>
            <a:ext cx="3618345" cy="1596591"/>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psutil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Utilice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disk_partitions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psutil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comprobar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todas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particiones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disco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montadas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incluido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dispositivo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punto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montaje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sistema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4: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Utilice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disk_usage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psutil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comprobar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estadísticas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disco,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incluido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espacio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total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bytes,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espacio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espacio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libre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porcentaje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pSp>
        <p:nvGrpSpPr>
          <p:cNvPr id="2" name="그룹 1"/>
          <p:cNvGrpSpPr/>
          <p:nvPr/>
        </p:nvGrpSpPr>
        <p:grpSpPr>
          <a:xfrm>
            <a:off x="1385889" y="1610285"/>
            <a:ext cx="2752963" cy="990040"/>
            <a:chOff x="703263" y="2124186"/>
            <a:chExt cx="3670617" cy="1320053"/>
          </a:xfrm>
        </p:grpSpPr>
        <p:sp>
          <p:nvSpPr>
            <p:cNvPr id="15" name="직사각형 14">
              <a:extLst>
                <a:ext uri="{FF2B5EF4-FFF2-40B4-BE49-F238E27FC236}">
                  <a16:creationId xmlns:a16="http://schemas.microsoft.com/office/drawing/2014/main" id="{723E5BA7-EEF6-4D4A-8E82-B13686975CCF}"/>
                </a:ext>
              </a:extLst>
            </p:cNvPr>
            <p:cNvSpPr/>
            <p:nvPr/>
          </p:nvSpPr>
          <p:spPr>
            <a:xfrm>
              <a:off x="703263" y="2124186"/>
              <a:ext cx="3670617" cy="132005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7" name="그림 6">
              <a:extLst>
                <a:ext uri="{FF2B5EF4-FFF2-40B4-BE49-F238E27FC236}">
                  <a16:creationId xmlns:a16="http://schemas.microsoft.com/office/drawing/2014/main" id="{A873879B-0BD8-44DB-B8B7-CFD47AEEC4E3}"/>
                </a:ext>
              </a:extLst>
            </p:cNvPr>
            <p:cNvPicPr>
              <a:picLocks noChangeAspect="1"/>
            </p:cNvPicPr>
            <p:nvPr/>
          </p:nvPicPr>
          <p:blipFill rotWithShape="1">
            <a:blip r:embed="rId4"/>
            <a:srcRect r="8598"/>
            <a:stretch/>
          </p:blipFill>
          <p:spPr>
            <a:xfrm>
              <a:off x="764223" y="2205520"/>
              <a:ext cx="3537029" cy="1170139"/>
            </a:xfrm>
            <a:prstGeom prst="rect">
              <a:avLst/>
            </a:prstGeom>
          </p:spPr>
        </p:pic>
      </p:grpSp>
      <p:grpSp>
        <p:nvGrpSpPr>
          <p:cNvPr id="4" name="그룹 3"/>
          <p:cNvGrpSpPr/>
          <p:nvPr/>
        </p:nvGrpSpPr>
        <p:grpSpPr>
          <a:xfrm>
            <a:off x="1385888" y="2906135"/>
            <a:ext cx="6555515" cy="1137705"/>
            <a:chOff x="703263" y="4464760"/>
            <a:chExt cx="8740686" cy="1516940"/>
          </a:xfrm>
        </p:grpSpPr>
        <p:sp>
          <p:nvSpPr>
            <p:cNvPr id="8" name="직사각형 7">
              <a:extLst>
                <a:ext uri="{FF2B5EF4-FFF2-40B4-BE49-F238E27FC236}">
                  <a16:creationId xmlns:a16="http://schemas.microsoft.com/office/drawing/2014/main" id="{4ED4ED41-D308-47F0-91C4-80B0F4345462}"/>
                </a:ext>
              </a:extLst>
            </p:cNvPr>
            <p:cNvSpPr/>
            <p:nvPr/>
          </p:nvSpPr>
          <p:spPr>
            <a:xfrm>
              <a:off x="703263" y="4464760"/>
              <a:ext cx="8496299"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psutil_disk.py.</a:t>
              </a:r>
              <a:endParaRPr lang="ko-KR" altLang="en-US" sz="975" dirty="0">
                <a:solidFill>
                  <a:schemeClr val="tx1">
                    <a:lumMod val="85000"/>
                    <a:lumOff val="15000"/>
                  </a:schemeClr>
                </a:solidFill>
                <a:latin typeface="Arial" panose="020B0604020202020204" pitchFamily="34" charset="0"/>
              </a:endParaRPr>
            </a:p>
          </p:txBody>
        </p:sp>
        <p:grpSp>
          <p:nvGrpSpPr>
            <p:cNvPr id="3" name="그룹 2"/>
            <p:cNvGrpSpPr/>
            <p:nvPr/>
          </p:nvGrpSpPr>
          <p:grpSpPr>
            <a:xfrm>
              <a:off x="703263" y="4850180"/>
              <a:ext cx="8740686" cy="1131520"/>
              <a:chOff x="703263" y="4880660"/>
              <a:chExt cx="8740686" cy="1131520"/>
            </a:xfrm>
          </p:grpSpPr>
          <p:pic>
            <p:nvPicPr>
              <p:cNvPr id="13" name="그림 12">
                <a:extLst>
                  <a:ext uri="{FF2B5EF4-FFF2-40B4-BE49-F238E27FC236}">
                    <a16:creationId xmlns:a16="http://schemas.microsoft.com/office/drawing/2014/main" id="{847FFA15-7D60-4204-8CDE-4B2FEAE1F8D0}"/>
                  </a:ext>
                </a:extLst>
              </p:cNvPr>
              <p:cNvPicPr>
                <a:picLocks noChangeAspect="1"/>
              </p:cNvPicPr>
              <p:nvPr/>
            </p:nvPicPr>
            <p:blipFill>
              <a:blip r:embed="rId5"/>
              <a:stretch>
                <a:fillRect/>
              </a:stretch>
            </p:blipFill>
            <p:spPr>
              <a:xfrm>
                <a:off x="703263" y="5228132"/>
                <a:ext cx="8740686" cy="784048"/>
              </a:xfrm>
              <a:prstGeom prst="rect">
                <a:avLst/>
              </a:prstGeom>
            </p:spPr>
          </p:pic>
          <p:grpSp>
            <p:nvGrpSpPr>
              <p:cNvPr id="9" name="그룹 8">
                <a:extLst>
                  <a:ext uri="{FF2B5EF4-FFF2-40B4-BE49-F238E27FC236}">
                    <a16:creationId xmlns:a16="http://schemas.microsoft.com/office/drawing/2014/main" id="{508A385D-EF4E-4E73-956A-46E7003B03DA}"/>
                  </a:ext>
                </a:extLst>
              </p:cNvPr>
              <p:cNvGrpSpPr/>
              <p:nvPr/>
            </p:nvGrpSpPr>
            <p:grpSpPr>
              <a:xfrm>
                <a:off x="703263" y="4880660"/>
                <a:ext cx="3620260" cy="307776"/>
                <a:chOff x="3716526" y="2460828"/>
                <a:chExt cx="3620260" cy="307776"/>
              </a:xfrm>
            </p:grpSpPr>
            <p:sp>
              <p:nvSpPr>
                <p:cNvPr id="10" name="TextBox 9">
                  <a:extLst>
                    <a:ext uri="{FF2B5EF4-FFF2-40B4-BE49-F238E27FC236}">
                      <a16:creationId xmlns:a16="http://schemas.microsoft.com/office/drawing/2014/main" id="{D2B9186C-13A9-40B9-859E-28155C5F0903}"/>
                    </a:ext>
                  </a:extLst>
                </p:cNvPr>
                <p:cNvSpPr txBox="1"/>
                <p:nvPr/>
              </p:nvSpPr>
              <p:spPr>
                <a:xfrm>
                  <a:off x="3800650" y="2460828"/>
                  <a:ext cx="3536136"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psutil_disk.py</a:t>
                  </a:r>
                </a:p>
              </p:txBody>
            </p:sp>
            <p:sp>
              <p:nvSpPr>
                <p:cNvPr id="11" name="직사각형 10">
                  <a:extLst>
                    <a:ext uri="{FF2B5EF4-FFF2-40B4-BE49-F238E27FC236}">
                      <a16:creationId xmlns:a16="http://schemas.microsoft.com/office/drawing/2014/main" id="{BBEBDD80-D6E6-485B-BB91-38DBE65CF92D}"/>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grpSp>
      </p:grpSp>
      <p:sp>
        <p:nvSpPr>
          <p:cNvPr id="17"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1.2.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Monitoreo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su</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Raspberry Pi</a:t>
            </a: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10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1;p4"/>
          <p:cNvSpPr/>
          <p:nvPr/>
        </p:nvSpPr>
        <p:spPr>
          <a:xfrm>
            <a:off x="497467" y="1878631"/>
            <a:ext cx="4132590" cy="246221"/>
          </a:xfrm>
          <a:prstGeom prst="rect">
            <a:avLst/>
          </a:prstGeom>
          <a:noFill/>
          <a:ln>
            <a:noFill/>
          </a:ln>
        </p:spPr>
        <p:txBody>
          <a:bodyPr spcFirstLastPara="1" wrap="square" lIns="0" tIns="0" rIns="0" bIns="0" anchor="t" anchorCtr="0">
            <a:spAutoFit/>
          </a:bodyPr>
          <a:lstStyle/>
          <a:p>
            <a:pPr>
              <a:buSzPts val="3200"/>
            </a:pPr>
            <a:r>
              <a:rPr lang="en-US" sz="1600" dirty="0">
                <a:solidFill>
                  <a:schemeClr val="bg1"/>
                </a:solidFill>
                <a:latin typeface="Arial" panose="020B0604020202020204" pitchFamily="34" charset="0"/>
                <a:cs typeface="Arial" panose="020B0604020202020204" pitchFamily="34" charset="0"/>
              </a:rPr>
              <a:t>Proyecto de </a:t>
            </a:r>
            <a:r>
              <a:rPr lang="en-US" sz="1600" dirty="0" err="1">
                <a:solidFill>
                  <a:schemeClr val="bg1"/>
                </a:solidFill>
                <a:latin typeface="Arial" panose="020B0604020202020204" pitchFamily="34" charset="0"/>
                <a:cs typeface="Arial" panose="020B0604020202020204" pitchFamily="34" charset="0"/>
              </a:rPr>
              <a:t>Supervisión</a:t>
            </a:r>
            <a:r>
              <a:rPr lang="en-US" sz="1600" dirty="0">
                <a:solidFill>
                  <a:schemeClr val="bg1"/>
                </a:solidFill>
                <a:latin typeface="Arial" panose="020B0604020202020204" pitchFamily="34" charset="0"/>
                <a:cs typeface="Arial" panose="020B0604020202020204" pitchFamily="34" charset="0"/>
              </a:rPr>
              <a:t> del </a:t>
            </a:r>
            <a:r>
              <a:rPr lang="en-US" sz="1600" dirty="0" err="1">
                <a:solidFill>
                  <a:schemeClr val="bg1"/>
                </a:solidFill>
                <a:latin typeface="Arial" panose="020B0604020202020204" pitchFamily="34" charset="0"/>
                <a:cs typeface="Arial" panose="020B0604020202020204" pitchFamily="34" charset="0"/>
              </a:rPr>
              <a:t>Uso</a:t>
            </a:r>
            <a:r>
              <a:rPr lang="en-US" sz="1600" dirty="0">
                <a:solidFill>
                  <a:schemeClr val="bg1"/>
                </a:solidFill>
                <a:latin typeface="Arial" panose="020B0604020202020204" pitchFamily="34" charset="0"/>
                <a:cs typeface="Arial" panose="020B0604020202020204" pitchFamily="34" charset="0"/>
              </a:rPr>
              <a:t> de CPU</a:t>
            </a:r>
          </a:p>
        </p:txBody>
      </p:sp>
      <p:sp>
        <p:nvSpPr>
          <p:cNvPr id="6"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1. </a:t>
            </a:r>
            <a:endParaRPr sz="4049" dirty="0">
              <a:solidFill>
                <a:schemeClr val="bg1">
                  <a:lumMod val="85000"/>
                </a:schemeClr>
              </a:solidFill>
            </a:endParaRPr>
          </a:p>
        </p:txBody>
      </p:sp>
      <p:sp>
        <p:nvSpPr>
          <p:cNvPr id="7" name="직사각형 32">
            <a:extLst>
              <a:ext uri="{FF2B5EF4-FFF2-40B4-BE49-F238E27FC236}">
                <a16:creationId xmlns:a16="http://schemas.microsoft.com/office/drawing/2014/main" id="{2E299966-E9DA-49AD-A034-508597FE35B0}"/>
              </a:ext>
            </a:extLst>
          </p:cNvPr>
          <p:cNvSpPr/>
          <p:nvPr/>
        </p:nvSpPr>
        <p:spPr>
          <a:xfrm>
            <a:off x="4583418" y="1863988"/>
            <a:ext cx="4277950" cy="113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defTabSz="685800" fontAlgn="base" latinLnBrk="1">
              <a:spcBef>
                <a:spcPct val="0"/>
              </a:spcBef>
              <a:spcAft>
                <a:spcPts val="750"/>
              </a:spcAft>
              <a:buSzPct val="120000"/>
              <a:buFont typeface="Arial" panose="020B0604020202020204" pitchFamily="34" charset="0"/>
              <a:buChar char="│"/>
              <a:defRPr/>
            </a:pPr>
            <a:r>
              <a:rPr kumimoji="1" lang="en-US" altLang="ko-KR" sz="1350" dirty="0">
                <a:solidFill>
                  <a:schemeClr val="tx1"/>
                </a:solidFill>
                <a:latin typeface="Arial" panose="020B0604020202020204" pitchFamily="34" charset="0"/>
                <a:ea typeface="SamsungOne-700" panose="020B0803030303020204" pitchFamily="34" charset="0"/>
                <a:cs typeface="Arial" panose="020B0604020202020204" pitchFamily="34" charset="0"/>
              </a:rPr>
              <a:t>1.1. LED de Control</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1.2.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Monitoreo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su</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Raspberry Pi</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1.3.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Archivo</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Texto</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con Python</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1.4. Proyecto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Juguete</a:t>
            </a:r>
            <a:endPar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425768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Archivo de texto con Python</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23" name="직사각형 22">
            <a:extLst>
              <a:ext uri="{FF2B5EF4-FFF2-40B4-BE49-F238E27FC236}">
                <a16:creationId xmlns:a16="http://schemas.microsoft.com/office/drawing/2014/main" id="{9AF5FA20-C6ED-4173-9C02-51B860217857}"/>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Crear archivo de texto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id="{6529F91E-3FF8-4BC2-8956-F6975A7C5F84}"/>
              </a:ext>
            </a:extLst>
          </p:cNvPr>
          <p:cNvSpPr/>
          <p:nvPr/>
        </p:nvSpPr>
        <p:spPr>
          <a:xfrm>
            <a:off x="1385888" y="1562836"/>
            <a:ext cx="6372225" cy="222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abrir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utilizando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open().</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Hay </a:t>
            </a:r>
            <a:r>
              <a:rPr lang="en-US" altLang="ko-KR" sz="975" dirty="0" err="1">
                <a:solidFill>
                  <a:schemeClr val="tx1">
                    <a:lumMod val="85000"/>
                    <a:lumOff val="15000"/>
                  </a:schemeClr>
                </a:solidFill>
                <a:latin typeface="Arial" panose="020B0604020202020204" pitchFamily="34" charset="0"/>
              </a:rPr>
              <a:t>ruta</a:t>
            </a:r>
            <a:r>
              <a:rPr lang="en-US" altLang="ko-KR" sz="975" dirty="0">
                <a:solidFill>
                  <a:schemeClr val="tx1">
                    <a:lumMod val="85000"/>
                    <a:lumOff val="15000"/>
                  </a:schemeClr>
                </a:solidFill>
                <a:latin typeface="Arial" panose="020B0604020202020204" pitchFamily="34" charset="0"/>
              </a:rPr>
              <a:t> y modo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parámetros</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open(). La </a:t>
            </a:r>
            <a:r>
              <a:rPr lang="en-US" altLang="ko-KR" sz="975" dirty="0" err="1">
                <a:solidFill>
                  <a:schemeClr val="tx1">
                    <a:lumMod val="85000"/>
                    <a:lumOff val="15000"/>
                  </a:schemeClr>
                </a:solidFill>
                <a:latin typeface="Arial" panose="020B0604020202020204" pitchFamily="34" charset="0"/>
              </a:rPr>
              <a:t>ruta</a:t>
            </a:r>
            <a:r>
              <a:rPr lang="en-US" altLang="ko-KR" sz="975" dirty="0">
                <a:solidFill>
                  <a:schemeClr val="tx1">
                    <a:lumMod val="85000"/>
                    <a:lumOff val="15000"/>
                  </a:schemeClr>
                </a:solidFill>
                <a:latin typeface="Arial" panose="020B0604020202020204" pitchFamily="34" charset="0"/>
              </a:rPr>
              <a:t> introduce la </a:t>
            </a:r>
            <a:r>
              <a:rPr lang="en-US" altLang="ko-KR" sz="975" dirty="0" err="1">
                <a:solidFill>
                  <a:schemeClr val="tx1">
                    <a:lumMod val="85000"/>
                    <a:lumOff val="15000"/>
                  </a:schemeClr>
                </a:solidFill>
                <a:latin typeface="Arial" panose="020B0604020202020204" pitchFamily="34" charset="0"/>
              </a:rPr>
              <a:t>ruta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que se </a:t>
            </a:r>
            <a:r>
              <a:rPr lang="en-US" altLang="ko-KR" sz="975" dirty="0" err="1">
                <a:solidFill>
                  <a:schemeClr val="tx1">
                    <a:lumMod val="85000"/>
                    <a:lumOff val="15000"/>
                  </a:schemeClr>
                </a:solidFill>
                <a:latin typeface="Arial" panose="020B0604020202020204" pitchFamily="34" charset="0"/>
              </a:rPr>
              <a:t>va</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abrir</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modo se </a:t>
            </a:r>
            <a:r>
              <a:rPr lang="en-US" altLang="ko-KR" sz="975" dirty="0" err="1">
                <a:solidFill>
                  <a:schemeClr val="tx1">
                    <a:lumMod val="85000"/>
                    <a:lumOff val="15000"/>
                  </a:schemeClr>
                </a:solidFill>
                <a:latin typeface="Arial" panose="020B0604020202020204" pitchFamily="34" charset="0"/>
              </a:rPr>
              <a:t>establece</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acuerdo</a:t>
            </a:r>
            <a:r>
              <a:rPr lang="en-US" altLang="ko-KR" sz="975" dirty="0">
                <a:solidFill>
                  <a:schemeClr val="tx1">
                    <a:lumMod val="85000"/>
                    <a:lumOff val="15000"/>
                  </a:schemeClr>
                </a:solidFill>
                <a:latin typeface="Arial" panose="020B0604020202020204" pitchFamily="34" charset="0"/>
              </a:rPr>
              <a:t> con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propósito</a:t>
            </a:r>
            <a:r>
              <a:rPr lang="en-US" altLang="ko-KR" sz="975" dirty="0">
                <a:solidFill>
                  <a:schemeClr val="tx1">
                    <a:lumMod val="85000"/>
                    <a:lumOff val="15000"/>
                  </a:schemeClr>
                </a:solidFill>
                <a:latin typeface="Arial" panose="020B0604020202020204" pitchFamily="34" charset="0"/>
              </a:rPr>
              <a:t> entre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tres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modos</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rPr>
              <a:t>Ruta</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utilizar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independientemente</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ruta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absoluta</a:t>
            </a:r>
            <a:r>
              <a:rPr lang="en-US" altLang="ko-KR" sz="975" dirty="0">
                <a:solidFill>
                  <a:schemeClr val="tx1">
                    <a:lumMod val="85000"/>
                    <a:lumOff val="15000"/>
                  </a:schemeClr>
                </a:solidFill>
                <a:latin typeface="Arial" panose="020B0604020202020204" pitchFamily="34" charset="0"/>
              </a:rPr>
              <a:t> o </a:t>
            </a:r>
            <a:r>
              <a:rPr lang="en-US" altLang="ko-KR" sz="975" dirty="0" err="1">
                <a:solidFill>
                  <a:schemeClr val="tx1">
                    <a:lumMod val="85000"/>
                    <a:lumOff val="15000"/>
                  </a:schemeClr>
                </a:solidFill>
                <a:latin typeface="Arial" panose="020B0604020202020204" pitchFamily="34" charset="0"/>
              </a:rPr>
              <a:t>relativa</a:t>
            </a:r>
            <a:r>
              <a:rPr lang="en-US" altLang="ko-KR" sz="975" dirty="0">
                <a:solidFill>
                  <a:schemeClr val="tx1">
                    <a:lumMod val="85000"/>
                    <a:lumOff val="15000"/>
                  </a:schemeClr>
                </a:solidFill>
                <a:latin typeface="Arial" panose="020B0604020202020204" pitchFamily="34" charset="0"/>
              </a:rPr>
              <a:t>. Si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no </a:t>
            </a:r>
            <a:r>
              <a:rPr lang="en-US" altLang="ko-KR" sz="975" dirty="0" err="1">
                <a:solidFill>
                  <a:schemeClr val="tx1">
                    <a:lumMod val="85000"/>
                    <a:lumOff val="15000"/>
                  </a:schemeClr>
                </a:solidFill>
                <a:latin typeface="Arial" panose="020B0604020202020204" pitchFamily="34" charset="0"/>
              </a:rPr>
              <a:t>existe</a:t>
            </a:r>
            <a:r>
              <a:rPr lang="en-US" altLang="ko-KR" sz="975" dirty="0">
                <a:solidFill>
                  <a:schemeClr val="tx1">
                    <a:lumMod val="85000"/>
                    <a:lumOff val="15000"/>
                  </a:schemeClr>
                </a:solidFill>
                <a:latin typeface="Arial" panose="020B0604020202020204" pitchFamily="34" charset="0"/>
              </a:rPr>
              <a:t>, es de </a:t>
            </a:r>
            <a:r>
              <a:rPr lang="en-US" altLang="ko-KR" sz="975" dirty="0" err="1">
                <a:solidFill>
                  <a:schemeClr val="tx1">
                    <a:lumMod val="85000"/>
                    <a:lumOff val="15000"/>
                  </a:schemeClr>
                </a:solidFill>
                <a:latin typeface="Arial" panose="020B0604020202020204" pitchFamily="34" charset="0"/>
              </a:rPr>
              <a:t>nueva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creación</a:t>
            </a:r>
            <a:r>
              <a:rPr lang="en-US" altLang="ko-KR" sz="975" dirty="0">
                <a:solidFill>
                  <a:schemeClr val="tx1">
                    <a:lumMod val="85000"/>
                    <a:lumOff val="15000"/>
                  </a:schemeClr>
                </a:solidFill>
                <a:latin typeface="Arial" panose="020B0604020202020204" pitchFamily="34" charset="0"/>
              </a:rPr>
              <a:t>.</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rPr>
              <a:t>r (modo de </a:t>
            </a:r>
            <a:r>
              <a:rPr lang="en-US" altLang="ko-KR" sz="975" dirty="0" err="1">
                <a:solidFill>
                  <a:schemeClr val="tx1">
                    <a:lumMod val="85000"/>
                    <a:lumOff val="15000"/>
                  </a:schemeClr>
                </a:solidFill>
                <a:latin typeface="Arial" panose="020B0604020202020204" pitchFamily="34" charset="0"/>
              </a:rPr>
              <a:t>lectura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Sólo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leer.</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rPr>
              <a:t>w (modo de </a:t>
            </a:r>
            <a:r>
              <a:rPr lang="en-US" altLang="ko-KR" sz="975" dirty="0" err="1">
                <a:solidFill>
                  <a:schemeClr val="tx1">
                    <a:lumMod val="85000"/>
                    <a:lumOff val="15000"/>
                  </a:schemeClr>
                </a:solidFill>
                <a:latin typeface="Arial" panose="020B0604020202020204" pitchFamily="34" charset="0"/>
              </a:rPr>
              <a:t>escritura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escribir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elimina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existente</a:t>
            </a:r>
            <a:r>
              <a:rPr lang="en-US" altLang="ko-KR" sz="975" dirty="0">
                <a:solidFill>
                  <a:schemeClr val="tx1">
                    <a:lumMod val="85000"/>
                    <a:lumOff val="15000"/>
                  </a:schemeClr>
                </a:solidFill>
                <a:latin typeface="Arial" panose="020B0604020202020204" pitchFamily="34" charset="0"/>
              </a:rPr>
              <a:t> y escribe uno nuevo.</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rPr>
              <a:t>a (append mode): add new contents to the end of the existing file contents.</a:t>
            </a:r>
            <a:endParaRPr lang="ko-KR" altLang="en-US" sz="975" dirty="0">
              <a:solidFill>
                <a:schemeClr val="tx1">
                  <a:lumMod val="85000"/>
                  <a:lumOff val="15000"/>
                </a:schemeClr>
              </a:solidFill>
              <a:latin typeface="Arial" panose="020B0604020202020204" pitchFamily="34" charset="0"/>
            </a:endParaRP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Se </a:t>
            </a:r>
            <a:r>
              <a:rPr lang="en-US" altLang="ko-KR" sz="975" dirty="0" err="1">
                <a:solidFill>
                  <a:schemeClr val="tx1">
                    <a:lumMod val="85000"/>
                    <a:lumOff val="15000"/>
                  </a:schemeClr>
                </a:solidFill>
                <a:latin typeface="Arial" panose="020B0604020202020204" pitchFamily="34" charset="0"/>
              </a:rPr>
              <a:t>recomienda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cerrar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objeto</a:t>
            </a:r>
            <a:r>
              <a:rPr lang="en-US" altLang="ko-KR" sz="975" dirty="0">
                <a:solidFill>
                  <a:schemeClr val="tx1">
                    <a:lumMod val="85000"/>
                    <a:lumOff val="15000"/>
                  </a:schemeClr>
                </a:solidFill>
                <a:latin typeface="Arial" panose="020B0604020202020204" pitchFamily="34" charset="0"/>
              </a:rPr>
              <a:t> File </a:t>
            </a:r>
            <a:r>
              <a:rPr lang="en-US" altLang="ko-KR" sz="975" dirty="0" err="1">
                <a:solidFill>
                  <a:schemeClr val="tx1">
                    <a:lumMod val="85000"/>
                    <a:lumOff val="15000"/>
                  </a:schemeClr>
                </a:solidFill>
                <a:latin typeface="Arial" panose="020B0604020202020204" pitchFamily="34" charset="0"/>
              </a:rPr>
              <a:t>abierto</a:t>
            </a:r>
            <a:r>
              <a:rPr lang="en-US" altLang="ko-KR" sz="975" dirty="0">
                <a:solidFill>
                  <a:schemeClr val="tx1">
                    <a:lumMod val="85000"/>
                    <a:lumOff val="15000"/>
                  </a:schemeClr>
                </a:solidFill>
                <a:latin typeface="Arial" panose="020B0604020202020204" pitchFamily="34" charset="0"/>
              </a:rPr>
              <a:t> con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close() </a:t>
            </a:r>
            <a:r>
              <a:rPr lang="en-US" altLang="ko-KR" sz="975" dirty="0" err="1">
                <a:solidFill>
                  <a:schemeClr val="tx1">
                    <a:lumMod val="85000"/>
                    <a:lumOff val="15000"/>
                  </a:schemeClr>
                </a:solidFill>
                <a:latin typeface="Arial" panose="020B0604020202020204" pitchFamily="34" charset="0"/>
              </a:rPr>
              <a:t>después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completar</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edición</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omitir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pero</a:t>
            </a:r>
            <a:r>
              <a:rPr lang="en-US" altLang="ko-KR" sz="975" dirty="0">
                <a:solidFill>
                  <a:schemeClr val="tx1">
                    <a:lumMod val="85000"/>
                    <a:lumOff val="15000"/>
                  </a:schemeClr>
                </a:solidFill>
                <a:latin typeface="Arial" panose="020B0604020202020204" pitchFamily="34" charset="0"/>
              </a:rPr>
              <a:t> se produce un error </a:t>
            </a:r>
            <a:r>
              <a:rPr lang="en-US" altLang="ko-KR" sz="975" dirty="0" err="1">
                <a:solidFill>
                  <a:schemeClr val="tx1">
                    <a:lumMod val="85000"/>
                    <a:lumOff val="15000"/>
                  </a:schemeClr>
                </a:solidFill>
                <a:latin typeface="Arial" panose="020B0604020202020204" pitchFamily="34" charset="0"/>
              </a:rPr>
              <a:t>si</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intenta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reutilizar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abierto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modo de </a:t>
            </a:r>
            <a:r>
              <a:rPr lang="en-US" altLang="ko-KR" sz="975" dirty="0" err="1">
                <a:solidFill>
                  <a:schemeClr val="tx1">
                    <a:lumMod val="85000"/>
                    <a:lumOff val="15000"/>
                  </a:schemeClr>
                </a:solidFill>
                <a:latin typeface="Arial" panose="020B0604020202020204" pitchFamily="34" charset="0"/>
              </a:rPr>
              <a:t>escritura</a:t>
            </a:r>
            <a:r>
              <a:rPr lang="en-US" altLang="ko-KR" sz="975" dirty="0">
                <a:solidFill>
                  <a:schemeClr val="tx1">
                    <a:lumMod val="85000"/>
                    <a:lumOff val="15000"/>
                  </a:schemeClr>
                </a:solidFill>
                <a:latin typeface="Arial" panose="020B0604020202020204" pitchFamily="34" charset="0"/>
              </a:rPr>
              <a:t> sin </a:t>
            </a:r>
            <a:r>
              <a:rPr lang="en-US" altLang="ko-KR" sz="975" dirty="0" err="1">
                <a:solidFill>
                  <a:schemeClr val="tx1">
                    <a:lumMod val="85000"/>
                    <a:lumOff val="15000"/>
                  </a:schemeClr>
                </a:solidFill>
                <a:latin typeface="Arial" panose="020B0604020202020204" pitchFamily="34" charset="0"/>
              </a:rPr>
              <a:t>cerrarlo</a:t>
            </a:r>
            <a:r>
              <a:rPr lang="en-US" altLang="ko-KR" sz="975" dirty="0">
                <a:solidFill>
                  <a:schemeClr val="tx1">
                    <a:lumMod val="85000"/>
                    <a:lumOff val="15000"/>
                  </a:schemeClr>
                </a:solidFill>
                <a:latin typeface="Arial" panose="020B0604020202020204" pitchFamily="34" charset="0"/>
              </a:rPr>
              <a:t>.</a:t>
            </a:r>
          </a:p>
        </p:txBody>
      </p:sp>
      <p:sp>
        <p:nvSpPr>
          <p:cNvPr id="7"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1.3.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Archivo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Texto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con Python</a:t>
            </a:r>
          </a:p>
        </p:txBody>
      </p:sp>
      <p:sp>
        <p:nvSpPr>
          <p:cNvPr id="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673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98D3E730-655F-4935-8B4A-92A7855EB78A}"/>
              </a:ext>
            </a:extLst>
          </p:cNvPr>
          <p:cNvSpPr/>
          <p:nvPr/>
        </p:nvSpPr>
        <p:spPr>
          <a:xfrm>
            <a:off x="1293733" y="111131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Crear archivo de texto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0F23CBE9-5B70-45DA-8235-8D64F6E0CC08}"/>
              </a:ext>
            </a:extLst>
          </p:cNvPr>
          <p:cNvSpPr/>
          <p:nvPr/>
        </p:nvSpPr>
        <p:spPr>
          <a:xfrm>
            <a:off x="1385888" y="1272896"/>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Escriba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Toy_projects</a:t>
            </a:r>
            <a:r>
              <a:rPr lang="en-US" altLang="ko-KR" sz="975" dirty="0">
                <a:solidFill>
                  <a:schemeClr val="tx1">
                    <a:lumMod val="85000"/>
                    <a:lumOff val="15000"/>
                  </a:schemeClr>
                </a:solidFill>
                <a:latin typeface="Arial" panose="020B0604020202020204" pitchFamily="34" charset="0"/>
              </a:rPr>
              <a:t>/</a:t>
            </a:r>
            <a:r>
              <a:rPr lang="en-US" altLang="ko-KR" sz="975" dirty="0" err="1">
                <a:solidFill>
                  <a:schemeClr val="tx1">
                    <a:lumMod val="85000"/>
                    <a:lumOff val="15000"/>
                  </a:schemeClr>
                </a:solidFill>
                <a:latin typeface="Arial" panose="020B0604020202020204" pitchFamily="34" charset="0"/>
              </a:rPr>
              <a:t>make_txtfile.py</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ejecútelo</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1D57DAEF-F7C3-4F21-88C8-D6D6478DCD85}"/>
              </a:ext>
            </a:extLst>
          </p:cNvPr>
          <p:cNvSpPr txBox="1"/>
          <p:nvPr/>
        </p:nvSpPr>
        <p:spPr>
          <a:xfrm>
            <a:off x="3858816" y="1562497"/>
            <a:ext cx="4338886" cy="846386"/>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Como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acceso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relativa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prueba.txt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directorio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actual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escribir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a:p>
            <a:pPr marL="402431" lvl="1" indent="-135731">
              <a:spcAft>
                <a:spcPts val="600"/>
              </a:spcAft>
              <a:buClr>
                <a:srgbClr val="193EB0"/>
              </a:buClr>
              <a:buFont typeface="나눔고딕 ExtraBold" panose="020D0904000000000000" pitchFamily="50" charset="-127"/>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existe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nuevo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prueba.txt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Cerrar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File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abierto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2FF1F6DF-222B-41FF-88FA-CA1C70E04080}"/>
              </a:ext>
            </a:extLst>
          </p:cNvPr>
          <p:cNvSpPr/>
          <p:nvPr/>
        </p:nvSpPr>
        <p:spPr>
          <a:xfrm>
            <a:off x="1385888" y="2427633"/>
            <a:ext cx="6372225" cy="486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Ejecute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make_textfile.py</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Terminal y </a:t>
            </a:r>
            <a:r>
              <a:rPr lang="en-US" altLang="ko-KR" sz="975" dirty="0" err="1">
                <a:solidFill>
                  <a:schemeClr val="tx1">
                    <a:lumMod val="85000"/>
                    <a:lumOff val="15000"/>
                  </a:schemeClr>
                </a:solidFill>
                <a:latin typeface="Arial" panose="020B0604020202020204" pitchFamily="34" charset="0"/>
              </a:rPr>
              <a:t>verifique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resultado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ver</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prueba.txt</a:t>
            </a:r>
            <a:r>
              <a:rPr lang="en-US" altLang="ko-KR" sz="975" dirty="0">
                <a:solidFill>
                  <a:schemeClr val="tx1">
                    <a:lumMod val="85000"/>
                    <a:lumOff val="15000"/>
                  </a:schemeClr>
                </a:solidFill>
                <a:latin typeface="Arial" panose="020B0604020202020204" pitchFamily="34" charset="0"/>
              </a:rPr>
              <a:t> se ha </a:t>
            </a:r>
            <a:r>
              <a:rPr lang="en-US" altLang="ko-KR" sz="975" dirty="0" err="1">
                <a:solidFill>
                  <a:schemeClr val="tx1">
                    <a:lumMod val="85000"/>
                    <a:lumOff val="15000"/>
                  </a:schemeClr>
                </a:solidFill>
                <a:latin typeface="Arial" panose="020B0604020202020204" pitchFamily="34" charset="0"/>
              </a:rPr>
              <a:t>creado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recientemente</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2" name="그룹 1"/>
          <p:cNvGrpSpPr/>
          <p:nvPr/>
        </p:nvGrpSpPr>
        <p:grpSpPr>
          <a:xfrm>
            <a:off x="1385889" y="1563834"/>
            <a:ext cx="2552938" cy="555700"/>
            <a:chOff x="703263" y="2124187"/>
            <a:chExt cx="3403917" cy="740933"/>
          </a:xfrm>
        </p:grpSpPr>
        <p:sp>
          <p:nvSpPr>
            <p:cNvPr id="17" name="직사각형 16">
              <a:extLst>
                <a:ext uri="{FF2B5EF4-FFF2-40B4-BE49-F238E27FC236}">
                  <a16:creationId xmlns:a16="http://schemas.microsoft.com/office/drawing/2014/main" id="{723E5BA7-EEF6-4D4A-8E82-B13686975CCF}"/>
                </a:ext>
              </a:extLst>
            </p:cNvPr>
            <p:cNvSpPr/>
            <p:nvPr/>
          </p:nvSpPr>
          <p:spPr>
            <a:xfrm>
              <a:off x="703263" y="2124187"/>
              <a:ext cx="3403917" cy="7409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16" name="그림 15">
              <a:extLst>
                <a:ext uri="{FF2B5EF4-FFF2-40B4-BE49-F238E27FC236}">
                  <a16:creationId xmlns:a16="http://schemas.microsoft.com/office/drawing/2014/main" id="{AA2D83A3-E381-4C1D-A40E-4F02149DEF27}"/>
                </a:ext>
              </a:extLst>
            </p:cNvPr>
            <p:cNvPicPr>
              <a:picLocks noChangeAspect="1"/>
            </p:cNvPicPr>
            <p:nvPr/>
          </p:nvPicPr>
          <p:blipFill>
            <a:blip r:embed="rId4"/>
            <a:stretch>
              <a:fillRect/>
            </a:stretch>
          </p:blipFill>
          <p:spPr>
            <a:xfrm>
              <a:off x="771843" y="2191378"/>
              <a:ext cx="3259137" cy="598007"/>
            </a:xfrm>
            <a:prstGeom prst="rect">
              <a:avLst/>
            </a:prstGeom>
          </p:spPr>
        </p:pic>
      </p:grpSp>
      <p:grpSp>
        <p:nvGrpSpPr>
          <p:cNvPr id="3" name="그룹 2"/>
          <p:cNvGrpSpPr/>
          <p:nvPr/>
        </p:nvGrpSpPr>
        <p:grpSpPr>
          <a:xfrm>
            <a:off x="1385888" y="2908202"/>
            <a:ext cx="6484859" cy="1434467"/>
            <a:chOff x="703263" y="4023358"/>
            <a:chExt cx="8646478" cy="1912622"/>
          </a:xfrm>
        </p:grpSpPr>
        <p:grpSp>
          <p:nvGrpSpPr>
            <p:cNvPr id="18" name="그룹 17">
              <a:extLst>
                <a:ext uri="{FF2B5EF4-FFF2-40B4-BE49-F238E27FC236}">
                  <a16:creationId xmlns:a16="http://schemas.microsoft.com/office/drawing/2014/main" id="{8E20E0CD-0D9A-4629-89BF-79C054AA9B28}"/>
                </a:ext>
              </a:extLst>
            </p:cNvPr>
            <p:cNvGrpSpPr/>
            <p:nvPr/>
          </p:nvGrpSpPr>
          <p:grpSpPr>
            <a:xfrm>
              <a:off x="779619" y="4093098"/>
              <a:ext cx="8478681" cy="1765546"/>
              <a:chOff x="643412" y="4427230"/>
              <a:chExt cx="8582478" cy="1664879"/>
            </a:xfrm>
          </p:grpSpPr>
          <p:pic>
            <p:nvPicPr>
              <p:cNvPr id="20" name="그림 19">
                <a:extLst>
                  <a:ext uri="{FF2B5EF4-FFF2-40B4-BE49-F238E27FC236}">
                    <a16:creationId xmlns:a16="http://schemas.microsoft.com/office/drawing/2014/main" id="{681E9DBC-B901-4DDE-A7C6-6AD9868E8674}"/>
                  </a:ext>
                </a:extLst>
              </p:cNvPr>
              <p:cNvPicPr>
                <a:picLocks noChangeAspect="1"/>
              </p:cNvPicPr>
              <p:nvPr/>
            </p:nvPicPr>
            <p:blipFill>
              <a:blip r:embed="rId5"/>
              <a:stretch>
                <a:fillRect/>
              </a:stretch>
            </p:blipFill>
            <p:spPr>
              <a:xfrm>
                <a:off x="643412" y="4427230"/>
                <a:ext cx="8582478" cy="1664879"/>
              </a:xfrm>
              <a:prstGeom prst="rect">
                <a:avLst/>
              </a:prstGeom>
            </p:spPr>
          </p:pic>
          <p:sp>
            <p:nvSpPr>
              <p:cNvPr id="21" name="직사각형 20">
                <a:extLst>
                  <a:ext uri="{FF2B5EF4-FFF2-40B4-BE49-F238E27FC236}">
                    <a16:creationId xmlns:a16="http://schemas.microsoft.com/office/drawing/2014/main" id="{E8793BC9-3C4E-4A0C-A2F4-E2AE59DF7421}"/>
                  </a:ext>
                </a:extLst>
              </p:cNvPr>
              <p:cNvSpPr/>
              <p:nvPr/>
            </p:nvSpPr>
            <p:spPr>
              <a:xfrm>
                <a:off x="3216890" y="5237154"/>
                <a:ext cx="233802" cy="1333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chemeClr val="tx1"/>
                  </a:solidFill>
                </a:endParaRPr>
              </a:p>
            </p:txBody>
          </p:sp>
          <p:sp>
            <p:nvSpPr>
              <p:cNvPr id="25" name="직사각형 24">
                <a:extLst>
                  <a:ext uri="{FF2B5EF4-FFF2-40B4-BE49-F238E27FC236}">
                    <a16:creationId xmlns:a16="http://schemas.microsoft.com/office/drawing/2014/main" id="{427C6708-4939-4493-8C5E-1D97EC7106FB}"/>
                  </a:ext>
                </a:extLst>
              </p:cNvPr>
              <p:cNvSpPr/>
              <p:nvPr/>
            </p:nvSpPr>
            <p:spPr>
              <a:xfrm>
                <a:off x="3209102" y="4435109"/>
                <a:ext cx="233802" cy="1333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chemeClr val="tx1"/>
                  </a:solidFill>
                </a:endParaRPr>
              </a:p>
            </p:txBody>
          </p:sp>
          <p:sp>
            <p:nvSpPr>
              <p:cNvPr id="26" name="직사각형 25">
                <a:extLst>
                  <a:ext uri="{FF2B5EF4-FFF2-40B4-BE49-F238E27FC236}">
                    <a16:creationId xmlns:a16="http://schemas.microsoft.com/office/drawing/2014/main" id="{D15AFF1B-DC26-4264-B410-B898BB25C434}"/>
                  </a:ext>
                </a:extLst>
              </p:cNvPr>
              <p:cNvSpPr/>
              <p:nvPr/>
            </p:nvSpPr>
            <p:spPr>
              <a:xfrm>
                <a:off x="3214266" y="5081421"/>
                <a:ext cx="1903208" cy="1467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chemeClr val="tx1"/>
                  </a:solidFill>
                </a:endParaRPr>
              </a:p>
            </p:txBody>
          </p:sp>
          <p:sp>
            <p:nvSpPr>
              <p:cNvPr id="27" name="직사각형 26">
                <a:extLst>
                  <a:ext uri="{FF2B5EF4-FFF2-40B4-BE49-F238E27FC236}">
                    <a16:creationId xmlns:a16="http://schemas.microsoft.com/office/drawing/2014/main" id="{46D11D73-557C-4735-8D40-28AE6B6AB7FD}"/>
                  </a:ext>
                </a:extLst>
              </p:cNvPr>
              <p:cNvSpPr/>
              <p:nvPr/>
            </p:nvSpPr>
            <p:spPr>
              <a:xfrm>
                <a:off x="5573288" y="5721051"/>
                <a:ext cx="733768" cy="1467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chemeClr val="tx1"/>
                  </a:solidFill>
                </a:endParaRPr>
              </a:p>
            </p:txBody>
          </p:sp>
        </p:grpSp>
        <p:sp>
          <p:nvSpPr>
            <p:cNvPr id="23" name="직사각형 22">
              <a:extLst>
                <a:ext uri="{FF2B5EF4-FFF2-40B4-BE49-F238E27FC236}">
                  <a16:creationId xmlns:a16="http://schemas.microsoft.com/office/drawing/2014/main" id="{723E5BA7-EEF6-4D4A-8E82-B13686975CCF}"/>
                </a:ext>
              </a:extLst>
            </p:cNvPr>
            <p:cNvSpPr/>
            <p:nvPr/>
          </p:nvSpPr>
          <p:spPr>
            <a:xfrm flipV="1">
              <a:off x="703263" y="4023358"/>
              <a:ext cx="8646478" cy="19126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22"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1.3.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Archivo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Texto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con Python</a:t>
            </a:r>
          </a:p>
        </p:txBody>
      </p:sp>
      <p:sp>
        <p:nvSpPr>
          <p:cNvPr id="2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419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98D3E730-655F-4935-8B4A-92A7855EB78A}"/>
              </a:ext>
            </a:extLst>
          </p:cNvPr>
          <p:cNvSpPr/>
          <p:nvPr/>
        </p:nvSpPr>
        <p:spPr>
          <a:xfrm>
            <a:off x="1293733" y="111131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Escribir archivo de texto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0F23CBE9-5B70-45DA-8235-8D64F6E0CC08}"/>
              </a:ext>
            </a:extLst>
          </p:cNvPr>
          <p:cNvSpPr/>
          <p:nvPr/>
        </p:nvSpPr>
        <p:spPr>
          <a:xfrm>
            <a:off x="1385888" y="1272896"/>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Escriba write_txtfile.py para abrir el archivo y escribir el contenido.</a:t>
            </a:r>
            <a:endParaRPr lang="ko-KR" altLang="en-US" sz="975" dirty="0">
              <a:solidFill>
                <a:schemeClr val="tx1">
                  <a:lumMod val="85000"/>
                  <a:lumOff val="1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1D57DAEF-F7C3-4F21-88C8-D6D6478DCD85}"/>
              </a:ext>
            </a:extLst>
          </p:cNvPr>
          <p:cNvSpPr txBox="1"/>
          <p:nvPr/>
        </p:nvSpPr>
        <p:spPr>
          <a:xfrm>
            <a:off x="3710227" y="1589956"/>
            <a:ext cx="4249214" cy="996427"/>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Abrir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prueba.txt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modo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escritura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2-4: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ciclo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escribe nuevo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contenido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File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f.write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(data))</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5: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Cerrar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abierto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completar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operaciones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relacionadas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pSp>
        <p:nvGrpSpPr>
          <p:cNvPr id="3" name="그룹 2"/>
          <p:cNvGrpSpPr/>
          <p:nvPr/>
        </p:nvGrpSpPr>
        <p:grpSpPr>
          <a:xfrm>
            <a:off x="1385888" y="2753369"/>
            <a:ext cx="6372225" cy="1819487"/>
            <a:chOff x="703263" y="3755953"/>
            <a:chExt cx="8496300" cy="2425983"/>
          </a:xfrm>
        </p:grpSpPr>
        <p:sp>
          <p:nvSpPr>
            <p:cNvPr id="12" name="직사각형 11">
              <a:extLst>
                <a:ext uri="{FF2B5EF4-FFF2-40B4-BE49-F238E27FC236}">
                  <a16:creationId xmlns:a16="http://schemas.microsoft.com/office/drawing/2014/main" id="{2FF1F6DF-222B-41FF-88FA-CA1C70E04080}"/>
                </a:ext>
              </a:extLst>
            </p:cNvPr>
            <p:cNvSpPr/>
            <p:nvPr/>
          </p:nvSpPr>
          <p:spPr>
            <a:xfrm>
              <a:off x="703263" y="375595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853" indent="-136853">
                <a:spcAft>
                  <a:spcPts val="225"/>
                </a:spcAft>
                <a:buClr>
                  <a:srgbClr val="193EB0"/>
                </a:buClr>
                <a:buFont typeface="SamsungOne 400" panose="020B0503030303020204" pitchFamily="34" charset="0"/>
                <a:buChar char="‣"/>
              </a:pPr>
              <a:r>
                <a:rPr lang="en-US" altLang="ko-KR" sz="975">
                  <a:solidFill>
                    <a:prstClr val="black">
                      <a:lumMod val="85000"/>
                      <a:lumOff val="15000"/>
                    </a:prstClr>
                  </a:solidFill>
                  <a:latin typeface="Arial" panose="020B0604020202020204" pitchFamily="34" charset="0"/>
                  <a:ea typeface="SamsungOne 400" panose="020B0503030303020204" pitchFamily="34" charset="0"/>
                </a:rPr>
                <a:t>Ejecute la write_textfile y verifique el contenido.</a:t>
              </a:r>
              <a:endParaRPr lang="en-US" altLang="ko-KR" sz="975" dirty="0">
                <a:solidFill>
                  <a:prstClr val="black">
                    <a:lumMod val="85000"/>
                    <a:lumOff val="15000"/>
                  </a:prstClr>
                </a:solidFill>
                <a:latin typeface="Arial" panose="020B0604020202020204" pitchFamily="34" charset="0"/>
                <a:ea typeface="SamsungOne 400" panose="020B0503030303020204" pitchFamily="34" charset="0"/>
              </a:endParaRPr>
            </a:p>
          </p:txBody>
        </p:sp>
        <p:pic>
          <p:nvPicPr>
            <p:cNvPr id="17" name="그림 16">
              <a:extLst>
                <a:ext uri="{FF2B5EF4-FFF2-40B4-BE49-F238E27FC236}">
                  <a16:creationId xmlns:a16="http://schemas.microsoft.com/office/drawing/2014/main" id="{2F184D72-5A13-4005-BEAA-B628953EB50D}"/>
                </a:ext>
              </a:extLst>
            </p:cNvPr>
            <p:cNvPicPr>
              <a:picLocks noChangeAspect="1"/>
            </p:cNvPicPr>
            <p:nvPr/>
          </p:nvPicPr>
          <p:blipFill>
            <a:blip r:embed="rId4"/>
            <a:stretch>
              <a:fillRect/>
            </a:stretch>
          </p:blipFill>
          <p:spPr>
            <a:xfrm>
              <a:off x="703263" y="4123617"/>
              <a:ext cx="5001798" cy="344010"/>
            </a:xfrm>
            <a:prstGeom prst="rect">
              <a:avLst/>
            </a:prstGeom>
          </p:spPr>
        </p:pic>
        <p:sp>
          <p:nvSpPr>
            <p:cNvPr id="22" name="직사각형 21">
              <a:extLst>
                <a:ext uri="{FF2B5EF4-FFF2-40B4-BE49-F238E27FC236}">
                  <a16:creationId xmlns:a16="http://schemas.microsoft.com/office/drawing/2014/main" id="{9D311D99-8575-4DFC-9CBA-BCF63B521DE8}"/>
                </a:ext>
              </a:extLst>
            </p:cNvPr>
            <p:cNvSpPr/>
            <p:nvPr/>
          </p:nvSpPr>
          <p:spPr>
            <a:xfrm>
              <a:off x="703263" y="45548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853" indent="-136853">
                <a:spcAft>
                  <a:spcPts val="225"/>
                </a:spcAft>
                <a:buClr>
                  <a:srgbClr val="193EB0"/>
                </a:buClr>
                <a:buFont typeface="SamsungOne 400" panose="020B0503030303020204" pitchFamily="34" charset="0"/>
                <a:buChar char="‣"/>
              </a:pPr>
              <a:r>
                <a:rPr lang="en-US" altLang="ko-KR" sz="975">
                  <a:solidFill>
                    <a:prstClr val="black">
                      <a:lumMod val="85000"/>
                      <a:lumOff val="15000"/>
                    </a:prstClr>
                  </a:solidFill>
                  <a:latin typeface="Arial" panose="020B0604020202020204" pitchFamily="34" charset="0"/>
                  <a:ea typeface="SamsungOne 400" panose="020B0503030303020204" pitchFamily="34" charset="0"/>
                </a:rPr>
                <a:t>Puede ver que el contenido de la prueba.txt está bien escrito como se desea.</a:t>
              </a:r>
              <a:endParaRPr lang="ko-KR" altLang="en-US" sz="975" dirty="0">
                <a:solidFill>
                  <a:prstClr val="black">
                    <a:lumMod val="85000"/>
                    <a:lumOff val="15000"/>
                  </a:prstClr>
                </a:solidFill>
                <a:latin typeface="Arial" panose="020B0604020202020204" pitchFamily="34" charset="0"/>
                <a:ea typeface="SamsungOne 400" panose="020B0503030303020204" pitchFamily="34" charset="0"/>
              </a:endParaRPr>
            </a:p>
          </p:txBody>
        </p:sp>
        <p:pic>
          <p:nvPicPr>
            <p:cNvPr id="23" name="그림 22">
              <a:extLst>
                <a:ext uri="{FF2B5EF4-FFF2-40B4-BE49-F238E27FC236}">
                  <a16:creationId xmlns:a16="http://schemas.microsoft.com/office/drawing/2014/main" id="{7A491C73-84D6-4695-BB65-28EB28D2DC3E}"/>
                </a:ext>
              </a:extLst>
            </p:cNvPr>
            <p:cNvPicPr>
              <a:picLocks noChangeAspect="1"/>
            </p:cNvPicPr>
            <p:nvPr/>
          </p:nvPicPr>
          <p:blipFill>
            <a:blip r:embed="rId5"/>
            <a:stretch>
              <a:fillRect/>
            </a:stretch>
          </p:blipFill>
          <p:spPr>
            <a:xfrm>
              <a:off x="703264" y="4923298"/>
              <a:ext cx="5001798" cy="1258638"/>
            </a:xfrm>
            <a:prstGeom prst="rect">
              <a:avLst/>
            </a:prstGeom>
          </p:spPr>
        </p:pic>
      </p:grpSp>
      <p:grpSp>
        <p:nvGrpSpPr>
          <p:cNvPr id="2" name="그룹 1"/>
          <p:cNvGrpSpPr/>
          <p:nvPr/>
        </p:nvGrpSpPr>
        <p:grpSpPr>
          <a:xfrm>
            <a:off x="1385889" y="1567685"/>
            <a:ext cx="2387203" cy="1100489"/>
            <a:chOff x="703263" y="2129322"/>
            <a:chExt cx="3182937" cy="1467318"/>
          </a:xfrm>
        </p:grpSpPr>
        <p:pic>
          <p:nvPicPr>
            <p:cNvPr id="15" name="그림 14">
              <a:extLst>
                <a:ext uri="{FF2B5EF4-FFF2-40B4-BE49-F238E27FC236}">
                  <a16:creationId xmlns:a16="http://schemas.microsoft.com/office/drawing/2014/main" id="{1ED7A362-E10E-46F4-9054-D1A42FBD111B}"/>
                </a:ext>
              </a:extLst>
            </p:cNvPr>
            <p:cNvPicPr>
              <a:picLocks noChangeAspect="1"/>
            </p:cNvPicPr>
            <p:nvPr/>
          </p:nvPicPr>
          <p:blipFill>
            <a:blip r:embed="rId6"/>
            <a:stretch>
              <a:fillRect/>
            </a:stretch>
          </p:blipFill>
          <p:spPr>
            <a:xfrm>
              <a:off x="756603" y="2174406"/>
              <a:ext cx="3061017" cy="1348622"/>
            </a:xfrm>
            <a:prstGeom prst="rect">
              <a:avLst/>
            </a:prstGeom>
          </p:spPr>
        </p:pic>
        <p:sp>
          <p:nvSpPr>
            <p:cNvPr id="14" name="직사각형 13">
              <a:extLst>
                <a:ext uri="{FF2B5EF4-FFF2-40B4-BE49-F238E27FC236}">
                  <a16:creationId xmlns:a16="http://schemas.microsoft.com/office/drawing/2014/main" id="{723E5BA7-EEF6-4D4A-8E82-B13686975CCF}"/>
                </a:ext>
              </a:extLst>
            </p:cNvPr>
            <p:cNvSpPr/>
            <p:nvPr/>
          </p:nvSpPr>
          <p:spPr>
            <a:xfrm>
              <a:off x="703263" y="2129322"/>
              <a:ext cx="3182937" cy="14673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6"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1.3.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Archivo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Texto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con Python</a:t>
            </a: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84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F055C203-6B09-40FC-B6DD-0854A36C76FA}"/>
              </a:ext>
            </a:extLst>
          </p:cNvPr>
          <p:cNvPicPr>
            <a:picLocks noChangeAspect="1"/>
          </p:cNvPicPr>
          <p:nvPr/>
        </p:nvPicPr>
        <p:blipFill>
          <a:blip r:embed="rId3"/>
          <a:stretch>
            <a:fillRect/>
          </a:stretch>
        </p:blipFill>
        <p:spPr>
          <a:xfrm>
            <a:off x="1385888" y="2912335"/>
            <a:ext cx="3751349" cy="257446"/>
          </a:xfrm>
          <a:prstGeom prst="rect">
            <a:avLst/>
          </a:prstGeom>
        </p:spPr>
      </p:pic>
      <p:sp>
        <p:nvSpPr>
          <p:cNvPr id="8" name="직사각형 7">
            <a:extLst>
              <a:ext uri="{FF2B5EF4-FFF2-40B4-BE49-F238E27FC236}">
                <a16:creationId xmlns:a16="http://schemas.microsoft.com/office/drawing/2014/main" id="{98D3E730-655F-4935-8B4A-92A7855EB78A}"/>
              </a:ext>
            </a:extLst>
          </p:cNvPr>
          <p:cNvSpPr/>
          <p:nvPr/>
        </p:nvSpPr>
        <p:spPr>
          <a:xfrm>
            <a:off x="1293733" y="111131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4"/>
              </a:buBlip>
              <a:defRPr/>
            </a:pPr>
            <a:r>
              <a:rPr lang="en-US" altLang="ko-KR" sz="1050">
                <a:solidFill>
                  <a:schemeClr val="tx1"/>
                </a:solidFill>
                <a:latin typeface="Arial" panose="020B0604020202020204" pitchFamily="34" charset="0"/>
                <a:ea typeface="SamsungOne 400" panose="020B0503030303020204" pitchFamily="34" charset="0"/>
              </a:rPr>
              <a:t>Anexar al archivo de texto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0F23CBE9-5B70-45DA-8235-8D64F6E0CC08}"/>
              </a:ext>
            </a:extLst>
          </p:cNvPr>
          <p:cNvSpPr/>
          <p:nvPr/>
        </p:nvSpPr>
        <p:spPr>
          <a:xfrm>
            <a:off x="1385888" y="1272896"/>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Escriba append_txtfile.py para anexar al contenido existente de un archivo.</a:t>
            </a:r>
            <a:endParaRPr lang="ko-KR" altLang="en-US" sz="975" dirty="0">
              <a:solidFill>
                <a:schemeClr val="tx1">
                  <a:lumMod val="85000"/>
                  <a:lumOff val="1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1D57DAEF-F7C3-4F21-88C8-D6D6478DCD85}"/>
              </a:ext>
            </a:extLst>
          </p:cNvPr>
          <p:cNvSpPr txBox="1"/>
          <p:nvPr/>
        </p:nvSpPr>
        <p:spPr>
          <a:xfrm>
            <a:off x="3813097" y="1594713"/>
            <a:ext cx="4146344" cy="996427"/>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Abrir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prueba.txt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modo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anexar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2-4: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ciclo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escribe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f.write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(data))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contenido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anexar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File</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5: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Cerrar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abierto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completar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operaciones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relacionadas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sp>
        <p:nvSpPr>
          <p:cNvPr id="12" name="직사각형 11">
            <a:extLst>
              <a:ext uri="{FF2B5EF4-FFF2-40B4-BE49-F238E27FC236}">
                <a16:creationId xmlns:a16="http://schemas.microsoft.com/office/drawing/2014/main" id="{2FF1F6DF-222B-41FF-88FA-CA1C70E04080}"/>
              </a:ext>
            </a:extLst>
          </p:cNvPr>
          <p:cNvSpPr/>
          <p:nvPr/>
        </p:nvSpPr>
        <p:spPr>
          <a:xfrm>
            <a:off x="1385888" y="2639481"/>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853" indent="-136853">
              <a:spcAft>
                <a:spcPts val="225"/>
              </a:spcAft>
              <a:buClr>
                <a:srgbClr val="193EB0"/>
              </a:buClr>
              <a:buFont typeface="SamsungOne 400" panose="020B0503030303020204" pitchFamily="34" charset="0"/>
              <a:buChar char="‣"/>
            </a:pPr>
            <a:r>
              <a:rPr lang="en-US" altLang="ko-KR" sz="975">
                <a:solidFill>
                  <a:prstClr val="black">
                    <a:lumMod val="85000"/>
                    <a:lumOff val="15000"/>
                  </a:prstClr>
                </a:solidFill>
                <a:latin typeface="Arial" panose="020B0604020202020204" pitchFamily="34" charset="0"/>
                <a:ea typeface="SamsungOne 400" panose="020B0503030303020204" pitchFamily="34" charset="0"/>
              </a:rPr>
              <a:t>Ejecute el append_textfile creado y compruebe el contenido.</a:t>
            </a:r>
            <a:endParaRPr lang="ko-KR" altLang="en-US" sz="975" dirty="0">
              <a:solidFill>
                <a:prstClr val="black">
                  <a:lumMod val="85000"/>
                  <a:lumOff val="15000"/>
                </a:prstClr>
              </a:solidFill>
              <a:latin typeface="Arial" panose="020B0604020202020204" pitchFamily="34" charset="0"/>
              <a:ea typeface="SamsungOne 400" panose="020B0503030303020204" pitchFamily="34" charset="0"/>
            </a:endParaRPr>
          </a:p>
        </p:txBody>
      </p:sp>
      <p:pic>
        <p:nvPicPr>
          <p:cNvPr id="13" name="그림 12">
            <a:extLst>
              <a:ext uri="{FF2B5EF4-FFF2-40B4-BE49-F238E27FC236}">
                <a16:creationId xmlns:a16="http://schemas.microsoft.com/office/drawing/2014/main" id="{5EDDD656-CD94-4258-A92F-6E57308E35E6}"/>
              </a:ext>
            </a:extLst>
          </p:cNvPr>
          <p:cNvPicPr>
            <a:picLocks noChangeAspect="1"/>
          </p:cNvPicPr>
          <p:nvPr/>
        </p:nvPicPr>
        <p:blipFill>
          <a:blip r:embed="rId5"/>
          <a:stretch>
            <a:fillRect/>
          </a:stretch>
        </p:blipFill>
        <p:spPr>
          <a:xfrm>
            <a:off x="1437324" y="1618645"/>
            <a:ext cx="2387203" cy="902775"/>
          </a:xfrm>
          <a:prstGeom prst="rect">
            <a:avLst/>
          </a:prstGeom>
        </p:spPr>
      </p:pic>
      <p:grpSp>
        <p:nvGrpSpPr>
          <p:cNvPr id="2" name="그룹 1"/>
          <p:cNvGrpSpPr/>
          <p:nvPr/>
        </p:nvGrpSpPr>
        <p:grpSpPr>
          <a:xfrm>
            <a:off x="1385888" y="3231844"/>
            <a:ext cx="6372225" cy="1406663"/>
            <a:chOff x="703263" y="4409160"/>
            <a:chExt cx="8496300" cy="1875551"/>
          </a:xfrm>
        </p:grpSpPr>
        <p:sp>
          <p:nvSpPr>
            <p:cNvPr id="22" name="직사각형 21">
              <a:extLst>
                <a:ext uri="{FF2B5EF4-FFF2-40B4-BE49-F238E27FC236}">
                  <a16:creationId xmlns:a16="http://schemas.microsoft.com/office/drawing/2014/main" id="{9D311D99-8575-4DFC-9CBA-BCF63B521DE8}"/>
                </a:ext>
              </a:extLst>
            </p:cNvPr>
            <p:cNvSpPr/>
            <p:nvPr/>
          </p:nvSpPr>
          <p:spPr>
            <a:xfrm>
              <a:off x="703263" y="4409160"/>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853" indent="-136853">
                <a:spcAft>
                  <a:spcPts val="225"/>
                </a:spcAft>
                <a:buClr>
                  <a:srgbClr val="193EB0"/>
                </a:buClr>
                <a:buFont typeface="SamsungOne 400" panose="020B0503030303020204" pitchFamily="34" charset="0"/>
                <a:buChar char="‣"/>
              </a:pP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Puede</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comprobar</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que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el</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contenido</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de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prueba.txt</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está</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bien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escrito</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reflejando</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los</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contenidos</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añadidos</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a:t>
              </a:r>
              <a:endParaRPr lang="ko-KR" altLang="en-US" sz="975" dirty="0">
                <a:solidFill>
                  <a:prstClr val="black">
                    <a:lumMod val="85000"/>
                    <a:lumOff val="15000"/>
                  </a:prstClr>
                </a:solidFill>
                <a:latin typeface="Arial" panose="020B0604020202020204" pitchFamily="34" charset="0"/>
                <a:ea typeface="SamsungOne 400" panose="020B0503030303020204" pitchFamily="34" charset="0"/>
              </a:endParaRPr>
            </a:p>
          </p:txBody>
        </p:sp>
        <p:pic>
          <p:nvPicPr>
            <p:cNvPr id="16" name="그림 15">
              <a:extLst>
                <a:ext uri="{FF2B5EF4-FFF2-40B4-BE49-F238E27FC236}">
                  <a16:creationId xmlns:a16="http://schemas.microsoft.com/office/drawing/2014/main" id="{D8DEEC03-CE17-4B50-9EC4-A597DCC2F585}"/>
                </a:ext>
              </a:extLst>
            </p:cNvPr>
            <p:cNvPicPr>
              <a:picLocks noChangeAspect="1"/>
            </p:cNvPicPr>
            <p:nvPr/>
          </p:nvPicPr>
          <p:blipFill>
            <a:blip r:embed="rId6"/>
            <a:stretch>
              <a:fillRect/>
            </a:stretch>
          </p:blipFill>
          <p:spPr>
            <a:xfrm>
              <a:off x="703263" y="4754587"/>
              <a:ext cx="4051924" cy="1530124"/>
            </a:xfrm>
            <a:prstGeom prst="rect">
              <a:avLst/>
            </a:prstGeom>
          </p:spPr>
        </p:pic>
      </p:grpSp>
      <p:sp>
        <p:nvSpPr>
          <p:cNvPr id="17" name="직사각형 16">
            <a:extLst>
              <a:ext uri="{FF2B5EF4-FFF2-40B4-BE49-F238E27FC236}">
                <a16:creationId xmlns:a16="http://schemas.microsoft.com/office/drawing/2014/main" id="{723E5BA7-EEF6-4D4A-8E82-B13686975CCF}"/>
              </a:ext>
            </a:extLst>
          </p:cNvPr>
          <p:cNvSpPr/>
          <p:nvPr/>
        </p:nvSpPr>
        <p:spPr>
          <a:xfrm>
            <a:off x="1385889" y="1567685"/>
            <a:ext cx="2512933" cy="100904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15"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1.3.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Archivo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Texto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con Python</a:t>
            </a: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327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Leer archivo de texto con Python</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23" name="직사각형 22">
            <a:extLst>
              <a:ext uri="{FF2B5EF4-FFF2-40B4-BE49-F238E27FC236}">
                <a16:creationId xmlns:a16="http://schemas.microsoft.com/office/drawing/2014/main" id="{9AF5FA20-C6ED-4173-9C02-51B860217857}"/>
              </a:ext>
            </a:extLst>
          </p:cNvPr>
          <p:cNvSpPr/>
          <p:nvPr/>
        </p:nvSpPr>
        <p:spPr>
          <a:xfrm>
            <a:off x="1293733" y="1395538"/>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Leer archivo de texto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id="{6529F91E-3FF8-4BC2-8956-F6975A7C5F84}"/>
              </a:ext>
            </a:extLst>
          </p:cNvPr>
          <p:cNvSpPr/>
          <p:nvPr/>
        </p:nvSpPr>
        <p:spPr>
          <a:xfrm>
            <a:off x="1385888" y="1557121"/>
            <a:ext cx="6372225" cy="2074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Ahora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aprenda</a:t>
            </a:r>
            <a:r>
              <a:rPr lang="en-US" altLang="ko-KR" sz="975" dirty="0">
                <a:solidFill>
                  <a:schemeClr val="tx1">
                    <a:lumMod val="85000"/>
                    <a:lumOff val="15000"/>
                  </a:schemeClr>
                </a:solidFill>
                <a:latin typeface="Arial" panose="020B0604020202020204" pitchFamily="34" charset="0"/>
              </a:rPr>
              <a:t> y use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métodos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readlines</a:t>
            </a:r>
            <a:r>
              <a:rPr lang="en-US" altLang="ko-KR" sz="975" dirty="0">
                <a:solidFill>
                  <a:schemeClr val="tx1">
                    <a:lumMod val="85000"/>
                    <a:lumOff val="15000"/>
                  </a:schemeClr>
                </a:solidFill>
                <a:latin typeface="Arial" panose="020B0604020202020204" pitchFamily="34" charset="0"/>
              </a:rPr>
              <a:t>() y read() para leer un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externo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Python.</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Lee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externo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devuelve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cadena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Si no hay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filas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leer,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devuelve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cadena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vacía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readlines</a:t>
            </a:r>
            <a:r>
              <a:rPr lang="en-US" altLang="ko-KR" sz="975" dirty="0">
                <a:solidFill>
                  <a:schemeClr val="tx1">
                    <a:lumMod val="85000"/>
                    <a:lumOff val="15000"/>
                  </a:schemeClr>
                </a:solidFill>
                <a:latin typeface="Arial" panose="020B0604020202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Devuelve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lista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contiene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todas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externo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ejemplo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devuelve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lista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1\n", "línea2\n", ...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añadida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10!\n”]</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read()</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todo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tipo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cadena</a:t>
            </a:r>
            <a:r>
              <a:rPr lang="en-US" altLang="ko-KR" sz="975" dirty="0">
                <a:solidFill>
                  <a:schemeClr val="tx1">
                    <a:lumMod val="85000"/>
                    <a:lumOff val="15000"/>
                  </a:schemeClr>
                </a:solidFill>
                <a:latin typeface="Arial" panose="020B0604020202020204" pitchFamily="34" charset="0"/>
              </a:rPr>
              <a:t>).</a:t>
            </a:r>
          </a:p>
        </p:txBody>
      </p:sp>
      <p:sp>
        <p:nvSpPr>
          <p:cNvPr id="7"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1.3.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Archivo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Texto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con Python</a:t>
            </a:r>
          </a:p>
        </p:txBody>
      </p:sp>
      <p:sp>
        <p:nvSpPr>
          <p:cNvPr id="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255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98D3E730-655F-4935-8B4A-92A7855EB78A}"/>
              </a:ext>
            </a:extLst>
          </p:cNvPr>
          <p:cNvSpPr/>
          <p:nvPr/>
        </p:nvSpPr>
        <p:spPr>
          <a:xfrm>
            <a:off x="1293733" y="111131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Escriba read_txtfile.py y use varios métodos relacionados con la lectura de archivos de texto.</a:t>
            </a:r>
            <a:endParaRPr lang="ko-KR" altLang="en-US" sz="1050" dirty="0">
              <a:solidFill>
                <a:schemeClr val="tx1"/>
              </a:solidFill>
              <a:latin typeface="Arial" panose="020B0604020202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0F23CBE9-5B70-45DA-8235-8D64F6E0CC08}"/>
              </a:ext>
            </a:extLst>
          </p:cNvPr>
          <p:cNvSpPr/>
          <p:nvPr/>
        </p:nvSpPr>
        <p:spPr>
          <a:xfrm>
            <a:off x="3881677" y="1335761"/>
            <a:ext cx="4077764" cy="1840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1-2: </a:t>
            </a:r>
            <a:r>
              <a:rPr lang="en-US" altLang="ko-KR" sz="975" dirty="0" err="1">
                <a:solidFill>
                  <a:schemeClr val="tx1">
                    <a:lumMod val="85000"/>
                    <a:lumOff val="15000"/>
                  </a:schemeClr>
                </a:solidFill>
                <a:latin typeface="Arial" panose="020B0604020202020204" pitchFamily="34" charset="0"/>
              </a:rPr>
              <a:t>Abra</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prueba.txt</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modo de </a:t>
            </a:r>
            <a:r>
              <a:rPr lang="en-US" altLang="ko-KR" sz="975" dirty="0" err="1">
                <a:solidFill>
                  <a:schemeClr val="tx1">
                    <a:lumMod val="85000"/>
                    <a:lumOff val="15000"/>
                  </a:schemeClr>
                </a:solidFill>
                <a:latin typeface="Arial" panose="020B0604020202020204" pitchFamily="34" charset="0"/>
              </a:rPr>
              <a:t>lectura</a:t>
            </a:r>
            <a:r>
              <a:rPr lang="en-US" altLang="ko-KR" sz="975" dirty="0">
                <a:solidFill>
                  <a:schemeClr val="tx1">
                    <a:lumMod val="85000"/>
                    <a:lumOff val="15000"/>
                  </a:schemeClr>
                </a:solidFill>
                <a:latin typeface="Arial" panose="020B0604020202020204" pitchFamily="34" charset="0"/>
              </a:rPr>
              <a:t> e </a:t>
            </a:r>
            <a:r>
              <a:rPr lang="en-US" altLang="ko-KR" sz="975" dirty="0" err="1">
                <a:solidFill>
                  <a:schemeClr val="tx1">
                    <a:lumMod val="85000"/>
                    <a:lumOff val="15000"/>
                  </a:schemeClr>
                </a:solidFill>
                <a:latin typeface="Arial" panose="020B0604020202020204" pitchFamily="34" charset="0"/>
              </a:rPr>
              <a:t>imprima</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mensaje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 method”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3-4: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prueba.txt</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Cuando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ejecuta</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primera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1\n". </a:t>
            </a:r>
            <a:r>
              <a:rPr lang="en-US" altLang="ko-KR" sz="975" dirty="0" err="1">
                <a:solidFill>
                  <a:schemeClr val="tx1">
                    <a:lumMod val="85000"/>
                    <a:lumOff val="15000"/>
                  </a:schemeClr>
                </a:solidFill>
                <a:latin typeface="Arial" panose="020B0604020202020204" pitchFamily="34" charset="0"/>
              </a:rPr>
              <a:t>Cuando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ejecuta</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segunda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2\n". La </a:t>
            </a:r>
            <a:r>
              <a:rPr lang="en-US" altLang="ko-KR" sz="975" dirty="0" err="1">
                <a:solidFill>
                  <a:schemeClr val="tx1">
                    <a:lumMod val="85000"/>
                    <a:lumOff val="15000"/>
                  </a:schemeClr>
                </a:solidFill>
                <a:latin typeface="Arial" panose="020B0604020202020204" pitchFamily="34" charset="0"/>
              </a:rPr>
              <a:t>función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impresión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Python </a:t>
            </a:r>
            <a:r>
              <a:rPr lang="en-US" altLang="ko-KR" sz="975" dirty="0" err="1">
                <a:solidFill>
                  <a:schemeClr val="tx1">
                    <a:lumMod val="85000"/>
                    <a:lumOff val="15000"/>
                  </a:schemeClr>
                </a:solidFill>
                <a:latin typeface="Arial" panose="020B0604020202020204" pitchFamily="34" charset="0"/>
              </a:rPr>
              <a:t>imprime</a:t>
            </a:r>
            <a:r>
              <a:rPr lang="en-US" altLang="ko-KR" sz="975" dirty="0">
                <a:solidFill>
                  <a:schemeClr val="tx1">
                    <a:lumMod val="85000"/>
                    <a:lumOff val="15000"/>
                  </a:schemeClr>
                </a:solidFill>
                <a:latin typeface="Arial" panose="020B0604020202020204" pitchFamily="34" charset="0"/>
              </a:rPr>
              <a:t> "línea1\n\n" </a:t>
            </a:r>
            <a:r>
              <a:rPr lang="en-US" altLang="ko-KR" sz="975" dirty="0" err="1">
                <a:solidFill>
                  <a:schemeClr val="tx1">
                    <a:lumMod val="85000"/>
                    <a:lumOff val="15000"/>
                  </a:schemeClr>
                </a:solidFill>
                <a:latin typeface="Arial" panose="020B0604020202020204" pitchFamily="34" charset="0"/>
              </a:rPr>
              <a:t>ya</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inserta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sola </a:t>
            </a:r>
            <a:r>
              <a:rPr lang="en-US" altLang="ko-KR" sz="975" dirty="0" err="1">
                <a:solidFill>
                  <a:schemeClr val="tx1">
                    <a:lumMod val="85000"/>
                    <a:lumOff val="15000"/>
                  </a:schemeClr>
                </a:solidFill>
                <a:latin typeface="Arial" panose="020B0604020202020204" pitchFamily="34" charset="0"/>
              </a:rPr>
              <a:t>nueva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después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imprimir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parámetros</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5: </a:t>
            </a:r>
            <a:r>
              <a:rPr lang="en-US" altLang="ko-KR" sz="975" dirty="0" err="1">
                <a:solidFill>
                  <a:schemeClr val="tx1">
                    <a:lumMod val="85000"/>
                    <a:lumOff val="15000"/>
                  </a:schemeClr>
                </a:solidFill>
                <a:latin typeface="Arial" panose="020B0604020202020204" pitchFamily="34" charset="0"/>
              </a:rPr>
              <a:t>Cierre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objeto</a:t>
            </a:r>
            <a:r>
              <a:rPr lang="en-US" altLang="ko-KR" sz="975" dirty="0">
                <a:solidFill>
                  <a:schemeClr val="tx1">
                    <a:lumMod val="85000"/>
                    <a:lumOff val="15000"/>
                  </a:schemeClr>
                </a:solidFill>
                <a:latin typeface="Arial" panose="020B0604020202020204" pitchFamily="34" charset="0"/>
              </a:rPr>
              <a:t> File </a:t>
            </a:r>
            <a:r>
              <a:rPr lang="en-US" altLang="ko-KR" sz="975" dirty="0" err="1">
                <a:solidFill>
                  <a:schemeClr val="tx1">
                    <a:lumMod val="85000"/>
                    <a:lumOff val="15000"/>
                  </a:schemeClr>
                </a:solidFill>
                <a:latin typeface="Arial" panose="020B0604020202020204" pitchFamily="34" charset="0"/>
              </a:rPr>
              <a:t>después</a:t>
            </a:r>
            <a:r>
              <a:rPr lang="en-US" altLang="ko-KR" sz="975" dirty="0">
                <a:solidFill>
                  <a:schemeClr val="tx1">
                    <a:lumMod val="85000"/>
                    <a:lumOff val="15000"/>
                  </a:schemeClr>
                </a:solidFill>
                <a:latin typeface="Arial" panose="020B0604020202020204" pitchFamily="34" charset="0"/>
              </a:rPr>
              <a:t> de leer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7-8: </a:t>
            </a:r>
            <a:r>
              <a:rPr lang="en-US" altLang="ko-KR" sz="975" dirty="0" err="1">
                <a:solidFill>
                  <a:schemeClr val="tx1">
                    <a:lumMod val="85000"/>
                    <a:lumOff val="15000"/>
                  </a:schemeClr>
                </a:solidFill>
                <a:latin typeface="Arial" panose="020B0604020202020204" pitchFamily="34" charset="0"/>
              </a:rPr>
              <a:t>Abra</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prueba.txt</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modo de </a:t>
            </a:r>
            <a:r>
              <a:rPr lang="en-US" altLang="ko-KR" sz="975" dirty="0" err="1">
                <a:solidFill>
                  <a:schemeClr val="tx1">
                    <a:lumMod val="85000"/>
                    <a:lumOff val="15000"/>
                  </a:schemeClr>
                </a:solidFill>
                <a:latin typeface="Arial" panose="020B0604020202020204" pitchFamily="34" charset="0"/>
              </a:rPr>
              <a:t>lectura</a:t>
            </a:r>
            <a:r>
              <a:rPr lang="en-US" altLang="ko-KR" sz="975" dirty="0">
                <a:solidFill>
                  <a:schemeClr val="tx1">
                    <a:lumMod val="85000"/>
                    <a:lumOff val="15000"/>
                  </a:schemeClr>
                </a:solidFill>
                <a:latin typeface="Arial" panose="020B0604020202020204" pitchFamily="34" charset="0"/>
              </a:rPr>
              <a:t> e </a:t>
            </a:r>
            <a:r>
              <a:rPr lang="en-US" altLang="ko-KR" sz="975" dirty="0" err="1">
                <a:solidFill>
                  <a:schemeClr val="tx1">
                    <a:lumMod val="85000"/>
                    <a:lumOff val="15000"/>
                  </a:schemeClr>
                </a:solidFill>
                <a:latin typeface="Arial" panose="020B0604020202020204" pitchFamily="34" charset="0"/>
              </a:rPr>
              <a:t>imprima</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mensaje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 method"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2" name="그룹 1"/>
          <p:cNvGrpSpPr/>
          <p:nvPr/>
        </p:nvGrpSpPr>
        <p:grpSpPr>
          <a:xfrm>
            <a:off x="1293733" y="1370774"/>
            <a:ext cx="2490789" cy="3303365"/>
            <a:chOff x="580389" y="1866773"/>
            <a:chExt cx="3321052" cy="4404487"/>
          </a:xfrm>
        </p:grpSpPr>
        <p:pic>
          <p:nvPicPr>
            <p:cNvPr id="15" name="그림 14">
              <a:extLst>
                <a:ext uri="{FF2B5EF4-FFF2-40B4-BE49-F238E27FC236}">
                  <a16:creationId xmlns:a16="http://schemas.microsoft.com/office/drawing/2014/main" id="{841B6195-653E-4424-B8D3-5FD0495E0BF5}"/>
                </a:ext>
              </a:extLst>
            </p:cNvPr>
            <p:cNvPicPr>
              <a:picLocks noChangeAspect="1"/>
            </p:cNvPicPr>
            <p:nvPr/>
          </p:nvPicPr>
          <p:blipFill>
            <a:blip r:embed="rId4"/>
            <a:stretch>
              <a:fillRect/>
            </a:stretch>
          </p:blipFill>
          <p:spPr>
            <a:xfrm>
              <a:off x="631675" y="1935354"/>
              <a:ext cx="3193566" cy="4271198"/>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580389" y="1866773"/>
              <a:ext cx="3321052" cy="440448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1.3.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Archivo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Texto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con Python</a:t>
            </a:r>
          </a:p>
        </p:txBody>
      </p:sp>
      <p:sp>
        <p:nvSpPr>
          <p:cNvPr id="1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59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98D3E730-655F-4935-8B4A-92A7855EB78A}"/>
              </a:ext>
            </a:extLst>
          </p:cNvPr>
          <p:cNvSpPr/>
          <p:nvPr/>
        </p:nvSpPr>
        <p:spPr>
          <a:xfrm>
            <a:off x="1293733" y="111131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Escriba read_txtfile.py y use varios métodos relacionados con la lectura de archivos de texto.</a:t>
            </a:r>
            <a:endParaRPr lang="ko-KR" altLang="en-US" sz="1050" dirty="0">
              <a:solidFill>
                <a:schemeClr val="tx1"/>
              </a:solidFill>
              <a:latin typeface="Arial" panose="020B0604020202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0F23CBE9-5B70-45DA-8235-8D64F6E0CC08}"/>
              </a:ext>
            </a:extLst>
          </p:cNvPr>
          <p:cNvSpPr/>
          <p:nvPr/>
        </p:nvSpPr>
        <p:spPr>
          <a:xfrm>
            <a:off x="3881676" y="1370774"/>
            <a:ext cx="4077765" cy="2217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 9-11: </a:t>
            </a:r>
            <a:r>
              <a:rPr lang="en-US" altLang="ko-KR" sz="975" dirty="0" err="1">
                <a:solidFill>
                  <a:schemeClr val="tx1">
                    <a:lumMod val="85000"/>
                    <a:lumOff val="15000"/>
                  </a:schemeClr>
                </a:solidFill>
                <a:latin typeface="Arial" panose="020B0604020202020204" pitchFamily="34" charset="0"/>
              </a:rPr>
              <a:t>Todo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 de f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lines </a:t>
            </a:r>
            <a:r>
              <a:rPr lang="en-US" altLang="ko-KR" sz="975" dirty="0" err="1">
                <a:solidFill>
                  <a:schemeClr val="tx1">
                    <a:lumMod val="85000"/>
                    <a:lumOff val="15000"/>
                  </a:schemeClr>
                </a:solidFill>
                <a:latin typeface="Arial" panose="020B0604020202020204" pitchFamily="34" charset="0"/>
              </a:rPr>
              <a:t>almacena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lista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separada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 Las </a:t>
            </a: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buscan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secuencialmente</a:t>
            </a:r>
            <a:r>
              <a:rPr lang="en-US" altLang="ko-KR" sz="975" dirty="0">
                <a:solidFill>
                  <a:schemeClr val="tx1">
                    <a:lumMod val="85000"/>
                    <a:lumOff val="15000"/>
                  </a:schemeClr>
                </a:solidFill>
                <a:latin typeface="Arial" panose="020B0604020202020204" pitchFamily="34" charset="0"/>
              </a:rPr>
              <a:t> y se </a:t>
            </a:r>
            <a:r>
              <a:rPr lang="en-US" altLang="ko-KR" sz="975" dirty="0" err="1">
                <a:solidFill>
                  <a:schemeClr val="tx1">
                    <a:lumMod val="85000"/>
                    <a:lumOff val="15000"/>
                  </a:schemeClr>
                </a:solidFill>
                <a:latin typeface="Arial" panose="020B0604020202020204" pitchFamily="34" charset="0"/>
              </a:rPr>
              <a:t>imprime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área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separadas</a:t>
            </a:r>
            <a:r>
              <a:rPr lang="en-US" altLang="ko-KR" sz="975" dirty="0">
                <a:solidFill>
                  <a:schemeClr val="tx1">
                    <a:lumMod val="85000"/>
                    <a:lumOff val="15000"/>
                  </a:schemeClr>
                </a:solidFill>
                <a:latin typeface="Arial" panose="020B0604020202020204" pitchFamily="34" charset="0"/>
              </a:rPr>
              <a:t> e </a:t>
            </a:r>
            <a:r>
              <a:rPr lang="en-US" altLang="ko-KR" sz="975" dirty="0" err="1">
                <a:solidFill>
                  <a:schemeClr val="tx1">
                    <a:lumMod val="85000"/>
                    <a:lumOff val="15000"/>
                  </a:schemeClr>
                </a:solidFill>
                <a:latin typeface="Arial" panose="020B0604020202020204" pitchFamily="34" charset="0"/>
              </a:rPr>
              <a:t>imprime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todo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Debido</a:t>
            </a:r>
            <a:r>
              <a:rPr lang="en-US" altLang="ko-KR" sz="975" dirty="0">
                <a:solidFill>
                  <a:schemeClr val="tx1">
                    <a:lumMod val="85000"/>
                    <a:lumOff val="15000"/>
                  </a:schemeClr>
                </a:solidFill>
                <a:latin typeface="Arial" panose="020B0604020202020204" pitchFamily="34" charset="0"/>
              </a:rPr>
              <a:t> a las </a:t>
            </a:r>
            <a:r>
              <a:rPr lang="en-US" altLang="ko-KR" sz="975" dirty="0" err="1">
                <a:solidFill>
                  <a:schemeClr val="tx1">
                    <a:lumMod val="85000"/>
                    <a:lumOff val="15000"/>
                  </a:schemeClr>
                </a:solidFill>
                <a:latin typeface="Arial" panose="020B0604020202020204" pitchFamily="34" charset="0"/>
              </a:rPr>
              <a:t>características</a:t>
            </a:r>
            <a:r>
              <a:rPr lang="en-US" altLang="ko-KR" sz="975" dirty="0">
                <a:solidFill>
                  <a:schemeClr val="tx1">
                    <a:lumMod val="85000"/>
                    <a:lumOff val="15000"/>
                  </a:schemeClr>
                </a:solidFill>
                <a:latin typeface="Arial" panose="020B0604020202020204" pitchFamily="34" charset="0"/>
              </a:rPr>
              <a:t> de la </a:t>
            </a:r>
            <a:r>
              <a:rPr lang="en-US" altLang="ko-KR" sz="975" dirty="0" err="1">
                <a:solidFill>
                  <a:schemeClr val="tx1">
                    <a:lumMod val="85000"/>
                    <a:lumOff val="15000"/>
                  </a:schemeClr>
                </a:solidFill>
                <a:latin typeface="Arial" panose="020B0604020202020204" pitchFamily="34" charset="0"/>
              </a:rPr>
              <a:t>función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impresión</a:t>
            </a:r>
            <a:r>
              <a:rPr lang="en-US" altLang="ko-KR" sz="975" dirty="0">
                <a:solidFill>
                  <a:schemeClr val="tx1">
                    <a:lumMod val="85000"/>
                    <a:lumOff val="15000"/>
                  </a:schemeClr>
                </a:solidFill>
                <a:latin typeface="Arial" panose="020B0604020202020204" pitchFamily="34" charset="0"/>
              </a:rPr>
              <a:t>, \n se </a:t>
            </a:r>
            <a:r>
              <a:rPr lang="en-US" altLang="ko-KR" sz="975" dirty="0" err="1">
                <a:solidFill>
                  <a:schemeClr val="tx1">
                    <a:lumMod val="85000"/>
                    <a:lumOff val="15000"/>
                  </a:schemeClr>
                </a:solidFill>
                <a:latin typeface="Arial" panose="020B0604020202020204" pitchFamily="34" charset="0"/>
              </a:rPr>
              <a:t>elimina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mediante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strip() para que las </a:t>
            </a:r>
            <a:r>
              <a:rPr lang="en-US" altLang="ko-KR" sz="975" dirty="0" err="1">
                <a:solidFill>
                  <a:schemeClr val="tx1">
                    <a:lumMod val="85000"/>
                    <a:lumOff val="15000"/>
                  </a:schemeClr>
                </a:solidFill>
                <a:latin typeface="Arial" panose="020B0604020202020204" pitchFamily="34" charset="0"/>
              </a:rPr>
              <a:t>nuevas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 no se </a:t>
            </a:r>
            <a:r>
              <a:rPr lang="en-US" altLang="ko-KR" sz="975" dirty="0" err="1">
                <a:solidFill>
                  <a:schemeClr val="tx1">
                    <a:lumMod val="85000"/>
                    <a:lumOff val="15000"/>
                  </a:schemeClr>
                </a:solidFill>
                <a:latin typeface="Arial" panose="020B0604020202020204" pitchFamily="34" charset="0"/>
              </a:rPr>
              <a:t>inserten</a:t>
            </a:r>
            <a:r>
              <a:rPr lang="en-US" altLang="ko-KR" sz="975" dirty="0">
                <a:solidFill>
                  <a:schemeClr val="tx1">
                    <a:lumMod val="85000"/>
                    <a:lumOff val="15000"/>
                  </a:schemeClr>
                </a:solidFill>
                <a:latin typeface="Arial" panose="020B0604020202020204" pitchFamily="34" charset="0"/>
              </a:rPr>
              <a:t> dos </a:t>
            </a:r>
            <a:r>
              <a:rPr lang="en-US" altLang="ko-KR" sz="975" dirty="0" err="1">
                <a:solidFill>
                  <a:schemeClr val="tx1">
                    <a:lumMod val="85000"/>
                    <a:lumOff val="15000"/>
                  </a:schemeClr>
                </a:solidFill>
                <a:latin typeface="Arial" panose="020B0604020202020204" pitchFamily="34" charset="0"/>
              </a:rPr>
              <a:t>veces</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12: </a:t>
            </a:r>
            <a:r>
              <a:rPr lang="en-US" altLang="ko-KR" sz="975" dirty="0" err="1">
                <a:solidFill>
                  <a:schemeClr val="tx1">
                    <a:lumMod val="85000"/>
                    <a:lumOff val="15000"/>
                  </a:schemeClr>
                </a:solidFill>
                <a:latin typeface="Arial" panose="020B0604020202020204" pitchFamily="34" charset="0"/>
              </a:rPr>
              <a:t>Cerrar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objeto</a:t>
            </a:r>
            <a:r>
              <a:rPr lang="en-US" altLang="ko-KR" sz="975" dirty="0">
                <a:solidFill>
                  <a:schemeClr val="tx1">
                    <a:lumMod val="85000"/>
                    <a:lumOff val="15000"/>
                  </a:schemeClr>
                </a:solidFill>
                <a:latin typeface="Arial" panose="020B0604020202020204" pitchFamily="34" charset="0"/>
              </a:rPr>
              <a:t> File </a:t>
            </a:r>
            <a:r>
              <a:rPr lang="en-US" altLang="ko-KR" sz="975" dirty="0" err="1">
                <a:solidFill>
                  <a:schemeClr val="tx1">
                    <a:lumMod val="85000"/>
                    <a:lumOff val="15000"/>
                  </a:schemeClr>
                </a:solidFill>
                <a:latin typeface="Arial" panose="020B0604020202020204" pitchFamily="34" charset="0"/>
              </a:rPr>
              <a:t>después</a:t>
            </a:r>
            <a:r>
              <a:rPr lang="en-US" altLang="ko-KR" sz="975" dirty="0">
                <a:solidFill>
                  <a:schemeClr val="tx1">
                    <a:lumMod val="85000"/>
                    <a:lumOff val="15000"/>
                  </a:schemeClr>
                </a:solidFill>
                <a:latin typeface="Arial" panose="020B0604020202020204" pitchFamily="34" charset="0"/>
              </a:rPr>
              <a:t> de leer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14-15: </a:t>
            </a:r>
            <a:r>
              <a:rPr lang="en-US" altLang="ko-KR" sz="975" dirty="0" err="1">
                <a:solidFill>
                  <a:schemeClr val="tx1">
                    <a:lumMod val="85000"/>
                    <a:lumOff val="15000"/>
                  </a:schemeClr>
                </a:solidFill>
                <a:latin typeface="Arial" panose="020B0604020202020204" pitchFamily="34" charset="0"/>
              </a:rPr>
              <a:t>Abrir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prueba.txt</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modo de </a:t>
            </a:r>
            <a:r>
              <a:rPr lang="en-US" altLang="ko-KR" sz="975" dirty="0" err="1">
                <a:solidFill>
                  <a:schemeClr val="tx1">
                    <a:lumMod val="85000"/>
                    <a:lumOff val="15000"/>
                  </a:schemeClr>
                </a:solidFill>
                <a:latin typeface="Arial" panose="020B0604020202020204" pitchFamily="34" charset="0"/>
              </a:rPr>
              <a:t>lectura</a:t>
            </a:r>
            <a:r>
              <a:rPr lang="en-US" altLang="ko-KR" sz="975" dirty="0">
                <a:solidFill>
                  <a:schemeClr val="tx1">
                    <a:lumMod val="85000"/>
                    <a:lumOff val="15000"/>
                  </a:schemeClr>
                </a:solidFill>
                <a:latin typeface="Arial" panose="020B0604020202020204" pitchFamily="34" charset="0"/>
              </a:rPr>
              <a:t> e </a:t>
            </a:r>
            <a:r>
              <a:rPr lang="en-US" altLang="ko-KR" sz="975" dirty="0" err="1">
                <a:solidFill>
                  <a:schemeClr val="tx1">
                    <a:lumMod val="85000"/>
                    <a:lumOff val="15000"/>
                  </a:schemeClr>
                </a:solidFill>
                <a:latin typeface="Arial" panose="020B0604020202020204" pitchFamily="34" charset="0"/>
              </a:rPr>
              <a:t>imprimir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mensaje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 method".</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16-17: </a:t>
            </a:r>
            <a:r>
              <a:rPr lang="en-US" altLang="ko-KR" sz="975" dirty="0" err="1">
                <a:solidFill>
                  <a:schemeClr val="tx1">
                    <a:lumMod val="85000"/>
                    <a:lumOff val="15000"/>
                  </a:schemeClr>
                </a:solidFill>
                <a:latin typeface="Arial" panose="020B0604020202020204" pitchFamily="34" charset="0"/>
              </a:rPr>
              <a:t>Almacenar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cadena</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contenga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todo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 de f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data e </a:t>
            </a:r>
            <a:r>
              <a:rPr lang="en-US" altLang="ko-KR" sz="975" dirty="0" err="1">
                <a:solidFill>
                  <a:schemeClr val="tx1">
                    <a:lumMod val="85000"/>
                    <a:lumOff val="15000"/>
                  </a:schemeClr>
                </a:solidFill>
                <a:latin typeface="Arial" panose="020B0604020202020204" pitchFamily="34" charset="0"/>
              </a:rPr>
              <a:t>imprimir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18: </a:t>
            </a:r>
            <a:r>
              <a:rPr lang="en-US" altLang="ko-KR" sz="975" dirty="0" err="1">
                <a:solidFill>
                  <a:schemeClr val="tx1">
                    <a:lumMod val="85000"/>
                    <a:lumOff val="15000"/>
                  </a:schemeClr>
                </a:solidFill>
                <a:latin typeface="Arial" panose="020B0604020202020204" pitchFamily="34" charset="0"/>
              </a:rPr>
              <a:t>Cerrar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objeto</a:t>
            </a:r>
            <a:r>
              <a:rPr lang="en-US" altLang="ko-KR" sz="975" dirty="0">
                <a:solidFill>
                  <a:schemeClr val="tx1">
                    <a:lumMod val="85000"/>
                    <a:lumOff val="15000"/>
                  </a:schemeClr>
                </a:solidFill>
                <a:latin typeface="Arial" panose="020B0604020202020204" pitchFamily="34" charset="0"/>
              </a:rPr>
              <a:t> File </a:t>
            </a:r>
            <a:r>
              <a:rPr lang="en-US" altLang="ko-KR" sz="975" dirty="0" err="1">
                <a:solidFill>
                  <a:schemeClr val="tx1">
                    <a:lumMod val="85000"/>
                    <a:lumOff val="15000"/>
                  </a:schemeClr>
                </a:solidFill>
                <a:latin typeface="Arial" panose="020B0604020202020204" pitchFamily="34" charset="0"/>
              </a:rPr>
              <a:t>después</a:t>
            </a:r>
            <a:r>
              <a:rPr lang="en-US" altLang="ko-KR" sz="975" dirty="0">
                <a:solidFill>
                  <a:schemeClr val="tx1">
                    <a:lumMod val="85000"/>
                    <a:lumOff val="15000"/>
                  </a:schemeClr>
                </a:solidFill>
                <a:latin typeface="Arial" panose="020B0604020202020204" pitchFamily="34" charset="0"/>
              </a:rPr>
              <a:t> de leer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a:t>
            </a:r>
          </a:p>
        </p:txBody>
      </p:sp>
      <p:grpSp>
        <p:nvGrpSpPr>
          <p:cNvPr id="10" name="그룹 9"/>
          <p:cNvGrpSpPr/>
          <p:nvPr/>
        </p:nvGrpSpPr>
        <p:grpSpPr>
          <a:xfrm>
            <a:off x="1293733" y="1370774"/>
            <a:ext cx="2490789" cy="3303365"/>
            <a:chOff x="580389" y="1866773"/>
            <a:chExt cx="3321052" cy="4404487"/>
          </a:xfrm>
        </p:grpSpPr>
        <p:pic>
          <p:nvPicPr>
            <p:cNvPr id="11" name="그림 10">
              <a:extLst>
                <a:ext uri="{FF2B5EF4-FFF2-40B4-BE49-F238E27FC236}">
                  <a16:creationId xmlns:a16="http://schemas.microsoft.com/office/drawing/2014/main" id="{841B6195-653E-4424-B8D3-5FD0495E0BF5}"/>
                </a:ext>
              </a:extLst>
            </p:cNvPr>
            <p:cNvPicPr>
              <a:picLocks noChangeAspect="1"/>
            </p:cNvPicPr>
            <p:nvPr/>
          </p:nvPicPr>
          <p:blipFill>
            <a:blip r:embed="rId4"/>
            <a:stretch>
              <a:fillRect/>
            </a:stretch>
          </p:blipFill>
          <p:spPr>
            <a:xfrm>
              <a:off x="631675" y="1935354"/>
              <a:ext cx="3193566" cy="4271198"/>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580389" y="1866773"/>
              <a:ext cx="3321052" cy="440448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3"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1.3.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Archivo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Texto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con Python</a:t>
            </a:r>
          </a:p>
        </p:txBody>
      </p:sp>
      <p:sp>
        <p:nvSpPr>
          <p:cNvPr id="1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190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98D3E730-655F-4935-8B4A-92A7855EB78A}"/>
              </a:ext>
            </a:extLst>
          </p:cNvPr>
          <p:cNvSpPr/>
          <p:nvPr/>
        </p:nvSpPr>
        <p:spPr>
          <a:xfrm>
            <a:off x="1293733" y="111131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Comprobar salida</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0F23CBE9-5B70-45DA-8235-8D64F6E0CC08}"/>
              </a:ext>
            </a:extLst>
          </p:cNvPr>
          <p:cNvSpPr/>
          <p:nvPr/>
        </p:nvSpPr>
        <p:spPr>
          <a:xfrm>
            <a:off x="4727973" y="1402018"/>
            <a:ext cx="3231469" cy="1390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Ejecutar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read_textfile</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comprobar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ver</a:t>
            </a:r>
            <a:r>
              <a:rPr lang="en-US" altLang="ko-KR" sz="975" dirty="0">
                <a:solidFill>
                  <a:schemeClr val="tx1">
                    <a:lumMod val="85000"/>
                    <a:lumOff val="15000"/>
                  </a:schemeClr>
                </a:solidFill>
                <a:latin typeface="Arial" panose="020B0604020202020204" pitchFamily="34" charset="0"/>
              </a:rPr>
              <a:t> que la </a:t>
            </a:r>
            <a:r>
              <a:rPr lang="en-US" altLang="ko-KR" sz="975" dirty="0" err="1">
                <a:solidFill>
                  <a:schemeClr val="tx1">
                    <a:lumMod val="85000"/>
                    <a:lumOff val="15000"/>
                  </a:schemeClr>
                </a:solidFill>
                <a:latin typeface="Arial" panose="020B0604020202020204" pitchFamily="34" charset="0"/>
              </a:rPr>
              <a:t>parte</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utiliza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imprime</a:t>
            </a:r>
            <a:r>
              <a:rPr lang="en-US" altLang="ko-KR" sz="975" dirty="0">
                <a:solidFill>
                  <a:schemeClr val="tx1">
                    <a:lumMod val="85000"/>
                    <a:lumOff val="15000"/>
                  </a:schemeClr>
                </a:solidFill>
                <a:latin typeface="Arial" panose="020B0604020202020204" pitchFamily="34" charset="0"/>
              </a:rPr>
              <a:t> la forma de dos </a:t>
            </a:r>
            <a:r>
              <a:rPr lang="en-US" altLang="ko-KR" sz="975" dirty="0" err="1">
                <a:solidFill>
                  <a:schemeClr val="tx1">
                    <a:lumMod val="85000"/>
                    <a:lumOff val="15000"/>
                  </a:schemeClr>
                </a:solidFill>
                <a:latin typeface="Arial" panose="020B0604020202020204" pitchFamily="34" charset="0"/>
              </a:rPr>
              <a:t>caracteres</a:t>
            </a:r>
            <a:r>
              <a:rPr lang="en-US" altLang="ko-KR" sz="975" dirty="0">
                <a:solidFill>
                  <a:schemeClr val="tx1">
                    <a:lumMod val="85000"/>
                    <a:lumOff val="15000"/>
                  </a:schemeClr>
                </a:solidFill>
                <a:latin typeface="Arial" panose="020B0604020202020204" pitchFamily="34" charset="0"/>
              </a:rPr>
              <a:t> \n.</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ver</a:t>
            </a:r>
            <a:r>
              <a:rPr lang="en-US" altLang="ko-KR" sz="975" dirty="0">
                <a:solidFill>
                  <a:schemeClr val="tx1">
                    <a:lumMod val="85000"/>
                    <a:lumOff val="15000"/>
                  </a:schemeClr>
                </a:solidFill>
                <a:latin typeface="Arial" panose="020B0604020202020204" pitchFamily="34" charset="0"/>
              </a:rPr>
              <a:t> que la </a:t>
            </a:r>
            <a:r>
              <a:rPr lang="en-US" altLang="ko-KR" sz="975" dirty="0" err="1">
                <a:solidFill>
                  <a:schemeClr val="tx1">
                    <a:lumMod val="85000"/>
                    <a:lumOff val="15000"/>
                  </a:schemeClr>
                </a:solidFill>
                <a:latin typeface="Arial" panose="020B0604020202020204" pitchFamily="34" charset="0"/>
              </a:rPr>
              <a:t>parte</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usa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readlines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imprime</a:t>
            </a:r>
            <a:r>
              <a:rPr lang="en-US" altLang="ko-KR" sz="975" dirty="0">
                <a:solidFill>
                  <a:schemeClr val="tx1">
                    <a:lumMod val="85000"/>
                    <a:lumOff val="15000"/>
                  </a:schemeClr>
                </a:solidFill>
                <a:latin typeface="Arial" panose="020B0604020202020204" pitchFamily="34" charset="0"/>
              </a:rPr>
              <a:t> la forma de un </a:t>
            </a:r>
            <a:r>
              <a:rPr lang="en-US" altLang="ko-KR" sz="975" dirty="0" err="1">
                <a:solidFill>
                  <a:schemeClr val="tx1">
                    <a:lumMod val="85000"/>
                    <a:lumOff val="15000"/>
                  </a:schemeClr>
                </a:solidFill>
                <a:latin typeface="Arial" panose="020B0604020202020204" pitchFamily="34" charset="0"/>
              </a:rPr>
              <a:t>caracter</a:t>
            </a:r>
            <a:r>
              <a:rPr lang="en-US" altLang="ko-KR" sz="975" dirty="0">
                <a:solidFill>
                  <a:schemeClr val="tx1">
                    <a:lumMod val="85000"/>
                    <a:lumOff val="15000"/>
                  </a:schemeClr>
                </a:solidFill>
                <a:latin typeface="Arial" panose="020B0604020202020204" pitchFamily="34" charset="0"/>
              </a:rPr>
              <a:t> \n </a:t>
            </a:r>
            <a:r>
              <a:rPr lang="en-US" altLang="ko-KR" sz="975" dirty="0" err="1">
                <a:solidFill>
                  <a:schemeClr val="tx1">
                    <a:lumMod val="85000"/>
                    <a:lumOff val="15000"/>
                  </a:schemeClr>
                </a:solidFill>
                <a:latin typeface="Arial" panose="020B0604020202020204" pitchFamily="34" charset="0"/>
              </a:rPr>
              <a:t>debido</a:t>
            </a:r>
            <a:r>
              <a:rPr lang="en-US" altLang="ko-KR" sz="975" dirty="0">
                <a:solidFill>
                  <a:schemeClr val="tx1">
                    <a:lumMod val="85000"/>
                    <a:lumOff val="15000"/>
                  </a:schemeClr>
                </a:solidFill>
                <a:latin typeface="Arial" panose="020B0604020202020204" pitchFamily="34" charset="0"/>
              </a:rPr>
              <a:t> a strip().</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parte</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usa</a:t>
            </a:r>
            <a:r>
              <a:rPr lang="en-US" altLang="ko-KR" sz="975" dirty="0">
                <a:solidFill>
                  <a:schemeClr val="tx1">
                    <a:lumMod val="85000"/>
                    <a:lumOff val="15000"/>
                  </a:schemeClr>
                </a:solidFill>
                <a:latin typeface="Arial" panose="020B0604020202020204" pitchFamily="34" charset="0"/>
              </a:rPr>
              <a:t> read(),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ver</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todo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contenido</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imprime</a:t>
            </a:r>
            <a:r>
              <a:rPr lang="en-US" altLang="ko-KR" sz="975" dirty="0">
                <a:solidFill>
                  <a:schemeClr val="tx1">
                    <a:lumMod val="85000"/>
                    <a:lumOff val="15000"/>
                  </a:schemeClr>
                </a:solidFill>
                <a:latin typeface="Arial" panose="020B0604020202020204" pitchFamily="34" charset="0"/>
              </a:rPr>
              <a:t> con un print().</a:t>
            </a:r>
            <a:endParaRPr lang="ko-KR" altLang="en-US" sz="975" dirty="0">
              <a:solidFill>
                <a:schemeClr val="tx1">
                  <a:lumMod val="85000"/>
                  <a:lumOff val="15000"/>
                </a:schemeClr>
              </a:solidFill>
              <a:latin typeface="Arial" panose="020B0604020202020204" pitchFamily="34" charset="0"/>
            </a:endParaRPr>
          </a:p>
        </p:txBody>
      </p:sp>
      <p:grpSp>
        <p:nvGrpSpPr>
          <p:cNvPr id="3" name="그룹 2"/>
          <p:cNvGrpSpPr/>
          <p:nvPr/>
        </p:nvGrpSpPr>
        <p:grpSpPr>
          <a:xfrm>
            <a:off x="1293733" y="1370774"/>
            <a:ext cx="3319463" cy="3303365"/>
            <a:chOff x="580388" y="1866773"/>
            <a:chExt cx="4425951" cy="4404487"/>
          </a:xfrm>
        </p:grpSpPr>
        <p:grpSp>
          <p:nvGrpSpPr>
            <p:cNvPr id="2" name="그룹 1"/>
            <p:cNvGrpSpPr/>
            <p:nvPr/>
          </p:nvGrpSpPr>
          <p:grpSpPr>
            <a:xfrm>
              <a:off x="657859" y="1935352"/>
              <a:ext cx="4283069" cy="4335907"/>
              <a:chOff x="558800" y="1866773"/>
              <a:chExt cx="3924300" cy="3972712"/>
            </a:xfrm>
          </p:grpSpPr>
          <p:grpSp>
            <p:nvGrpSpPr>
              <p:cNvPr id="7" name="그룹 6">
                <a:extLst>
                  <a:ext uri="{FF2B5EF4-FFF2-40B4-BE49-F238E27FC236}">
                    <a16:creationId xmlns:a16="http://schemas.microsoft.com/office/drawing/2014/main" id="{F260018E-2C09-4965-BE0A-6665C88E858A}"/>
                  </a:ext>
                </a:extLst>
              </p:cNvPr>
              <p:cNvGrpSpPr/>
              <p:nvPr/>
            </p:nvGrpSpPr>
            <p:grpSpPr>
              <a:xfrm>
                <a:off x="558800" y="1866773"/>
                <a:ext cx="3924300" cy="3972712"/>
                <a:chOff x="5637888" y="2396434"/>
                <a:chExt cx="3924300" cy="3972712"/>
              </a:xfrm>
            </p:grpSpPr>
            <p:pic>
              <p:nvPicPr>
                <p:cNvPr id="10" name="그림 9">
                  <a:extLst>
                    <a:ext uri="{FF2B5EF4-FFF2-40B4-BE49-F238E27FC236}">
                      <a16:creationId xmlns:a16="http://schemas.microsoft.com/office/drawing/2014/main" id="{35E76091-75A3-4D2A-951F-35849C6A3A64}"/>
                    </a:ext>
                  </a:extLst>
                </p:cNvPr>
                <p:cNvPicPr>
                  <a:picLocks noChangeAspect="1"/>
                </p:cNvPicPr>
                <p:nvPr/>
              </p:nvPicPr>
              <p:blipFill>
                <a:blip r:embed="rId4"/>
                <a:stretch>
                  <a:fillRect/>
                </a:stretch>
              </p:blipFill>
              <p:spPr>
                <a:xfrm>
                  <a:off x="5637888" y="2396434"/>
                  <a:ext cx="3924300" cy="3766627"/>
                </a:xfrm>
                <a:prstGeom prst="rect">
                  <a:avLst/>
                </a:prstGeom>
              </p:spPr>
            </p:pic>
            <p:pic>
              <p:nvPicPr>
                <p:cNvPr id="11" name="그림 10">
                  <a:extLst>
                    <a:ext uri="{FF2B5EF4-FFF2-40B4-BE49-F238E27FC236}">
                      <a16:creationId xmlns:a16="http://schemas.microsoft.com/office/drawing/2014/main" id="{4AA44350-F45C-4954-A88B-DEF467CAD0B2}"/>
                    </a:ext>
                  </a:extLst>
                </p:cNvPr>
                <p:cNvPicPr>
                  <a:picLocks noChangeAspect="1"/>
                </p:cNvPicPr>
                <p:nvPr/>
              </p:nvPicPr>
              <p:blipFill rotWithShape="1">
                <a:blip r:embed="rId5"/>
                <a:srcRect r="20962" b="-22886"/>
                <a:stretch/>
              </p:blipFill>
              <p:spPr>
                <a:xfrm>
                  <a:off x="5642700" y="6021686"/>
                  <a:ext cx="3919488" cy="347460"/>
                </a:xfrm>
                <a:prstGeom prst="rect">
                  <a:avLst/>
                </a:prstGeom>
              </p:spPr>
            </p:pic>
          </p:grpSp>
          <p:sp>
            <p:nvSpPr>
              <p:cNvPr id="12" name="직사각형 11">
                <a:extLst>
                  <a:ext uri="{FF2B5EF4-FFF2-40B4-BE49-F238E27FC236}">
                    <a16:creationId xmlns:a16="http://schemas.microsoft.com/office/drawing/2014/main" id="{6EC1FF93-D4D6-4B9E-A319-CEA3E15BC8FF}"/>
                  </a:ext>
                </a:extLst>
              </p:cNvPr>
              <p:cNvSpPr/>
              <p:nvPr/>
            </p:nvSpPr>
            <p:spPr>
              <a:xfrm>
                <a:off x="580388" y="2131759"/>
                <a:ext cx="1307947" cy="5299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chemeClr val="tx1"/>
                  </a:solidFill>
                </a:endParaRPr>
              </a:p>
            </p:txBody>
          </p:sp>
          <p:sp>
            <p:nvSpPr>
              <p:cNvPr id="13" name="직사각형 12">
                <a:extLst>
                  <a:ext uri="{FF2B5EF4-FFF2-40B4-BE49-F238E27FC236}">
                    <a16:creationId xmlns:a16="http://schemas.microsoft.com/office/drawing/2014/main" id="{860DF209-0305-46E6-8C63-E6CB9D8CFF52}"/>
                  </a:ext>
                </a:extLst>
              </p:cNvPr>
              <p:cNvSpPr/>
              <p:nvPr/>
            </p:nvSpPr>
            <p:spPr>
              <a:xfrm>
                <a:off x="580388" y="2661725"/>
                <a:ext cx="1307947" cy="1595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chemeClr val="tx1"/>
                  </a:solidFill>
                </a:endParaRPr>
              </a:p>
            </p:txBody>
          </p:sp>
          <p:sp>
            <p:nvSpPr>
              <p:cNvPr id="14" name="직사각형 13">
                <a:extLst>
                  <a:ext uri="{FF2B5EF4-FFF2-40B4-BE49-F238E27FC236}">
                    <a16:creationId xmlns:a16="http://schemas.microsoft.com/office/drawing/2014/main" id="{75F14500-3401-408B-AF24-9ECEFAC02BD9}"/>
                  </a:ext>
                </a:extLst>
              </p:cNvPr>
              <p:cNvSpPr/>
              <p:nvPr/>
            </p:nvSpPr>
            <p:spPr>
              <a:xfrm>
                <a:off x="580388" y="4243535"/>
                <a:ext cx="1307947" cy="15203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chemeClr val="tx1"/>
                  </a:solidFill>
                </a:endParaRPr>
              </a:p>
            </p:txBody>
          </p:sp>
        </p:grpSp>
        <p:sp>
          <p:nvSpPr>
            <p:cNvPr id="17" name="직사각형 16">
              <a:extLst>
                <a:ext uri="{FF2B5EF4-FFF2-40B4-BE49-F238E27FC236}">
                  <a16:creationId xmlns:a16="http://schemas.microsoft.com/office/drawing/2014/main" id="{723E5BA7-EEF6-4D4A-8E82-B13686975CCF}"/>
                </a:ext>
              </a:extLst>
            </p:cNvPr>
            <p:cNvSpPr/>
            <p:nvPr/>
          </p:nvSpPr>
          <p:spPr>
            <a:xfrm>
              <a:off x="580388" y="1866773"/>
              <a:ext cx="4425951" cy="440448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5"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1.3.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Archivo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Texto</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con Python</a:t>
            </a: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270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31AC09FB-F764-4B6F-8A18-C4EE2FCA1528}"/>
              </a:ext>
            </a:extLst>
          </p:cNvPr>
          <p:cNvGrpSpPr/>
          <p:nvPr/>
        </p:nvGrpSpPr>
        <p:grpSpPr>
          <a:xfrm>
            <a:off x="1195833" y="338216"/>
            <a:ext cx="6756521" cy="276999"/>
            <a:chOff x="450000" y="450000"/>
            <a:chExt cx="9011582" cy="369451"/>
          </a:xfrm>
        </p:grpSpPr>
        <p:sp>
          <p:nvSpPr>
            <p:cNvPr id="25" name="직사각형 24">
              <a:extLst>
                <a:ext uri="{FF2B5EF4-FFF2-40B4-BE49-F238E27FC236}">
                  <a16:creationId xmlns:a16="http://schemas.microsoft.com/office/drawing/2014/main" id="{A522E029-6038-409C-A5F5-98959BDADA65}"/>
                </a:ext>
              </a:extLst>
            </p:cNvPr>
            <p:cNvSpPr/>
            <p:nvPr/>
          </p:nvSpPr>
          <p:spPr>
            <a:xfrm>
              <a:off x="450000" y="450000"/>
              <a:ext cx="8785225" cy="369451"/>
            </a:xfrm>
            <a:prstGeom prst="rect">
              <a:avLst/>
            </a:prstGeom>
          </p:spPr>
          <p:txBody>
            <a:bodyPr wrap="square" lIns="0" tIns="0" rIns="0" bIns="0">
              <a:spAutoFit/>
            </a:bodyPr>
            <a:lstStyle/>
            <a:p>
              <a:pPr fontAlgn="base">
                <a:spcBef>
                  <a:spcPct val="0"/>
                </a:spcBef>
                <a:spcAft>
                  <a:spcPct val="0"/>
                </a:spcAft>
              </a:pPr>
              <a:r>
                <a:rPr kumimoji="1" lang="en-US" altLang="ko-KR" sz="1800" dirty="0" err="1">
                  <a:latin typeface="Arial" panose="020B0604020202020204" pitchFamily="34" charset="0"/>
                  <a:ea typeface="Samsung Sharp Sans" pitchFamily="2" charset="0"/>
                  <a:cs typeface="Arial" panose="020B0604020202020204" pitchFamily="34" charset="0"/>
                </a:rPr>
                <a:t>Introducción</a:t>
              </a:r>
              <a:r>
                <a:rPr kumimoji="1" lang="en-US" altLang="ko-KR" sz="1800" dirty="0">
                  <a:latin typeface="Arial" panose="020B0604020202020204" pitchFamily="34" charset="0"/>
                  <a:ea typeface="Samsung Sharp Sans" pitchFamily="2" charset="0"/>
                  <a:cs typeface="Arial" panose="020B0604020202020204" pitchFamily="34" charset="0"/>
                </a:rPr>
                <a:t> al </a:t>
              </a:r>
              <a:r>
                <a:rPr kumimoji="1" lang="en-US" altLang="ko-KR" sz="1800" dirty="0" err="1">
                  <a:latin typeface="Arial" panose="020B0604020202020204" pitchFamily="34" charset="0"/>
                  <a:ea typeface="Samsung Sharp Sans" pitchFamily="2" charset="0"/>
                  <a:cs typeface="Arial" panose="020B0604020202020204" pitchFamily="34" charset="0"/>
                </a:rPr>
                <a:t>capítulo</a:t>
              </a:r>
              <a:endParaRPr kumimoji="1" lang="en-US" altLang="ko-KR" sz="1800" dirty="0">
                <a:latin typeface="Arial" panose="020B0604020202020204" pitchFamily="34" charset="0"/>
                <a:ea typeface="Samsung Sharp Sans" pitchFamily="2" charset="0"/>
                <a:cs typeface="Arial" panose="020B0604020202020204" pitchFamily="34" charset="0"/>
              </a:endParaRPr>
            </a:p>
          </p:txBody>
        </p:sp>
        <p:cxnSp>
          <p:nvCxnSpPr>
            <p:cNvPr id="26" name="직선 연결선 25">
              <a:extLst>
                <a:ext uri="{FF2B5EF4-FFF2-40B4-BE49-F238E27FC236}">
                  <a16:creationId xmlns:a16="http://schemas.microsoft.com/office/drawing/2014/main" id="{39808210-D51A-4E43-BC95-F679CC153EA3}"/>
                </a:ext>
              </a:extLst>
            </p:cNvPr>
            <p:cNvCxnSpPr>
              <a:cxnSpLocks/>
            </p:cNvCxnSpPr>
            <p:nvPr/>
          </p:nvCxnSpPr>
          <p:spPr>
            <a:xfrm>
              <a:off x="3760405" y="630000"/>
              <a:ext cx="57011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3078C4E1-633F-4B6A-91AF-73907C46D4D5}"/>
              </a:ext>
            </a:extLst>
          </p:cNvPr>
          <p:cNvSpPr/>
          <p:nvPr/>
        </p:nvSpPr>
        <p:spPr>
          <a:xfrm>
            <a:off x="1391672" y="1214384"/>
            <a:ext cx="6472544" cy="5950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7966" tIns="107966" rIns="107966" bIns="107966" rtlCol="0" anchor="t">
            <a:spAutoFit/>
            <a:scene3d>
              <a:camera prst="orthographicFront"/>
              <a:lightRig rig="threePt" dir="t"/>
            </a:scene3d>
            <a:sp3d>
              <a:bevelT w="0" h="6350"/>
            </a:sp3d>
          </a:bodyPr>
          <a:lstStyle/>
          <a:p>
            <a:pPr marL="214248" indent="-214248" defTabSz="342797">
              <a:spcAft>
                <a:spcPts val="600"/>
              </a:spcAft>
              <a:buClr>
                <a:srgbClr val="A5A5A5"/>
              </a:buClr>
              <a:buFont typeface="Wingdings" panose="05000000000000000000" pitchFamily="2" charset="2"/>
              <a:buChar char="ü"/>
              <a:defRPr/>
            </a:pPr>
            <a:r>
              <a:rPr lang="en-US" altLang="ko-KR" sz="975" dirty="0" err="1">
                <a:solidFill>
                  <a:prstClr val="black">
                    <a:lumMod val="85000"/>
                    <a:lumOff val="15000"/>
                  </a:prstClr>
                </a:solidFill>
                <a:latin typeface="Arial" panose="020B0604020202020204" pitchFamily="34" charset="0"/>
              </a:rPr>
              <a:t>Practicar</a:t>
            </a:r>
            <a:r>
              <a:rPr lang="en-US" altLang="ko-KR" sz="975" dirty="0">
                <a:solidFill>
                  <a:prstClr val="black">
                    <a:lumMod val="85000"/>
                    <a:lumOff val="15000"/>
                  </a:prstClr>
                </a:solidFill>
                <a:latin typeface="Arial" panose="020B0604020202020204" pitchFamily="34" charset="0"/>
              </a:rPr>
              <a:t> con un </a:t>
            </a:r>
            <a:r>
              <a:rPr lang="en-US" altLang="ko-KR" sz="975" dirty="0" err="1">
                <a:solidFill>
                  <a:prstClr val="black">
                    <a:lumMod val="85000"/>
                    <a:lumOff val="15000"/>
                  </a:prstClr>
                </a:solidFill>
                <a:latin typeface="Arial" panose="020B0604020202020204" pitchFamily="34" charset="0"/>
              </a:rPr>
              <a:t>proyecto</a:t>
            </a:r>
            <a:r>
              <a:rPr lang="en-US" altLang="ko-KR" sz="975" dirty="0">
                <a:solidFill>
                  <a:prstClr val="black">
                    <a:lumMod val="85000"/>
                    <a:lumOff val="15000"/>
                  </a:prstClr>
                </a:solidFill>
                <a:latin typeface="Arial" panose="020B0604020202020204" pitchFamily="34" charset="0"/>
              </a:rPr>
              <a:t> de </a:t>
            </a:r>
            <a:r>
              <a:rPr lang="en-US" altLang="ko-KR" sz="975" dirty="0" err="1">
                <a:solidFill>
                  <a:prstClr val="black">
                    <a:lumMod val="85000"/>
                    <a:lumOff val="15000"/>
                  </a:prstClr>
                </a:solidFill>
                <a:latin typeface="Arial" panose="020B0604020202020204" pitchFamily="34" charset="0"/>
              </a:rPr>
              <a:t>juguete</a:t>
            </a:r>
            <a:r>
              <a:rPr lang="en-US" altLang="ko-KR" sz="975" dirty="0">
                <a:solidFill>
                  <a:prstClr val="black">
                    <a:lumMod val="85000"/>
                    <a:lumOff val="15000"/>
                  </a:prstClr>
                </a:solidFill>
                <a:latin typeface="Arial" panose="020B0604020202020204" pitchFamily="34" charset="0"/>
              </a:rPr>
              <a:t> que se </a:t>
            </a:r>
            <a:r>
              <a:rPr lang="en-US" altLang="ko-KR" sz="975" dirty="0" err="1">
                <a:solidFill>
                  <a:prstClr val="black">
                    <a:lumMod val="85000"/>
                    <a:lumOff val="15000"/>
                  </a:prstClr>
                </a:solidFill>
                <a:latin typeface="Arial" panose="020B0604020202020204" pitchFamily="34" charset="0"/>
              </a:rPr>
              <a:t>puede</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implementar</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en</a:t>
            </a:r>
            <a:r>
              <a:rPr lang="en-US" altLang="ko-KR" sz="975" dirty="0">
                <a:solidFill>
                  <a:prstClr val="black">
                    <a:lumMod val="85000"/>
                    <a:lumOff val="15000"/>
                  </a:prstClr>
                </a:solidFill>
                <a:latin typeface="Arial" panose="020B0604020202020204" pitchFamily="34" charset="0"/>
              </a:rPr>
              <a:t> Python </a:t>
            </a:r>
            <a:r>
              <a:rPr lang="en-US" altLang="ko-KR" sz="975" dirty="0" err="1">
                <a:solidFill>
                  <a:prstClr val="black">
                    <a:lumMod val="85000"/>
                    <a:lumOff val="15000"/>
                  </a:prstClr>
                </a:solidFill>
                <a:latin typeface="Arial" panose="020B0604020202020204" pitchFamily="34" charset="0"/>
              </a:rPr>
              <a:t>usando</a:t>
            </a:r>
            <a:r>
              <a:rPr lang="en-US" altLang="ko-KR" sz="975" dirty="0">
                <a:solidFill>
                  <a:prstClr val="black">
                    <a:lumMod val="85000"/>
                    <a:lumOff val="15000"/>
                  </a:prstClr>
                </a:solidFill>
                <a:latin typeface="Arial" panose="020B0604020202020204" pitchFamily="34" charset="0"/>
              </a:rPr>
              <a:t> la </a:t>
            </a:r>
            <a:r>
              <a:rPr lang="en-US" altLang="ko-KR" sz="975" dirty="0" err="1">
                <a:solidFill>
                  <a:prstClr val="black">
                    <a:lumMod val="85000"/>
                    <a:lumOff val="15000"/>
                  </a:prstClr>
                </a:solidFill>
                <a:latin typeface="Arial" panose="020B0604020202020204" pitchFamily="34" charset="0"/>
              </a:rPr>
              <a:t>placa</a:t>
            </a:r>
            <a:r>
              <a:rPr lang="en-US" altLang="ko-KR" sz="975" dirty="0">
                <a:solidFill>
                  <a:prstClr val="black">
                    <a:lumMod val="85000"/>
                    <a:lumOff val="15000"/>
                  </a:prstClr>
                </a:solidFill>
                <a:latin typeface="Arial" panose="020B0604020202020204" pitchFamily="34" charset="0"/>
              </a:rPr>
              <a:t> Raspberry Pi. </a:t>
            </a:r>
          </a:p>
          <a:p>
            <a:pPr marL="214248" indent="-214248" defTabSz="342797">
              <a:spcAft>
                <a:spcPts val="600"/>
              </a:spcAft>
              <a:buClr>
                <a:srgbClr val="A5A5A5"/>
              </a:buClr>
              <a:buFont typeface="Wingdings" panose="05000000000000000000" pitchFamily="2" charset="2"/>
              <a:buChar char="ü"/>
              <a:defRPr/>
            </a:pPr>
            <a:r>
              <a:rPr lang="en-US" altLang="ko-KR" sz="975" dirty="0" err="1">
                <a:solidFill>
                  <a:prstClr val="black">
                    <a:lumMod val="85000"/>
                    <a:lumOff val="15000"/>
                  </a:prstClr>
                </a:solidFill>
                <a:latin typeface="Arial" panose="020B0604020202020204" pitchFamily="34" charset="0"/>
              </a:rPr>
              <a:t>Aprender</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los</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conceptos</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básicos</a:t>
            </a:r>
            <a:r>
              <a:rPr lang="en-US" altLang="ko-KR" sz="975" dirty="0">
                <a:solidFill>
                  <a:prstClr val="black">
                    <a:lumMod val="85000"/>
                    <a:lumOff val="15000"/>
                  </a:prstClr>
                </a:solidFill>
                <a:latin typeface="Arial" panose="020B0604020202020204" pitchFamily="34" charset="0"/>
              </a:rPr>
              <a:t> del </a:t>
            </a:r>
            <a:r>
              <a:rPr lang="en-US" altLang="ko-KR" sz="975" dirty="0" err="1">
                <a:solidFill>
                  <a:prstClr val="black">
                    <a:lumMod val="85000"/>
                    <a:lumOff val="15000"/>
                  </a:prstClr>
                </a:solidFill>
                <a:latin typeface="Arial" panose="020B0604020202020204" pitchFamily="34" charset="0"/>
              </a:rPr>
              <a:t>desarrollo</a:t>
            </a:r>
            <a:r>
              <a:rPr lang="en-US" altLang="ko-KR" sz="975" dirty="0">
                <a:solidFill>
                  <a:prstClr val="black">
                    <a:lumMod val="85000"/>
                    <a:lumOff val="15000"/>
                  </a:prstClr>
                </a:solidFill>
                <a:latin typeface="Arial" panose="020B0604020202020204" pitchFamily="34" charset="0"/>
              </a:rPr>
              <a:t> de </a:t>
            </a:r>
            <a:r>
              <a:rPr lang="en-US" altLang="ko-KR" sz="975" dirty="0" err="1">
                <a:solidFill>
                  <a:prstClr val="black">
                    <a:lumMod val="85000"/>
                    <a:lumOff val="15000"/>
                  </a:prstClr>
                </a:solidFill>
                <a:latin typeface="Arial" panose="020B0604020202020204" pitchFamily="34" charset="0"/>
              </a:rPr>
              <a:t>dispositivos</a:t>
            </a:r>
            <a:r>
              <a:rPr lang="en-US" altLang="ko-KR" sz="975" dirty="0">
                <a:solidFill>
                  <a:prstClr val="black">
                    <a:lumMod val="85000"/>
                    <a:lumOff val="15000"/>
                  </a:prstClr>
                </a:solidFill>
                <a:latin typeface="Arial" panose="020B0604020202020204" pitchFamily="34" charset="0"/>
              </a:rPr>
              <a:t> IoT con </a:t>
            </a:r>
            <a:r>
              <a:rPr lang="en-US" altLang="ko-KR" sz="975" dirty="0" err="1">
                <a:solidFill>
                  <a:prstClr val="black">
                    <a:lumMod val="85000"/>
                    <a:lumOff val="15000"/>
                  </a:prstClr>
                </a:solidFill>
                <a:latin typeface="Arial" panose="020B0604020202020204" pitchFamily="34" charset="0"/>
              </a:rPr>
              <a:t>el</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lenguaje</a:t>
            </a:r>
            <a:r>
              <a:rPr lang="en-US" altLang="ko-KR" sz="975" dirty="0">
                <a:solidFill>
                  <a:prstClr val="black">
                    <a:lumMod val="85000"/>
                    <a:lumOff val="15000"/>
                  </a:prstClr>
                </a:solidFill>
                <a:latin typeface="Arial" panose="020B0604020202020204" pitchFamily="34" charset="0"/>
              </a:rPr>
              <a:t> Python.</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1189645" y="966263"/>
            <a:ext cx="6674571" cy="175269"/>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342797">
                <a:spcAft>
                  <a:spcPts val="450"/>
                </a:spcAft>
                <a:defRPr/>
              </a:pPr>
              <a:r>
                <a:rPr lang="en-US" altLang="ko-KR" sz="1050" b="1">
                  <a:solidFill>
                    <a:prstClr val="black">
                      <a:lumMod val="85000"/>
                      <a:lumOff val="15000"/>
                    </a:prstClr>
                  </a:solidFill>
                  <a:latin typeface="Arial" panose="020B0604020202020204" pitchFamily="34" charset="0"/>
                  <a:ea typeface="Samsung Sharp Sans Bold" pitchFamily="2" charset="0"/>
                  <a:cs typeface="Arial" panose="020B0604020202020204" pitchFamily="34" charset="0"/>
                </a:rPr>
                <a:t>Objetivos del capítulo</a:t>
              </a:r>
              <a:endParaRPr lang="en-US" altLang="ko-KR" sz="1050" b="1" dirty="0">
                <a:solidFill>
                  <a:prstClr val="black">
                    <a:lumMod val="85000"/>
                    <a:lumOff val="15000"/>
                  </a:prstClr>
                </a:solidFill>
                <a:latin typeface="Arial" panose="020B0604020202020204" pitchFamily="34" charset="0"/>
                <a:ea typeface="Samsung Sharp Sans Bold" pitchFamily="2" charset="0"/>
                <a:cs typeface="Arial" panose="020B0604020202020204" pitchFamily="34" charset="0"/>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34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1195833" y="2000957"/>
            <a:ext cx="6674571" cy="175269"/>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342797">
                <a:spcAft>
                  <a:spcPts val="450"/>
                </a:spcAft>
                <a:defRPr/>
              </a:pPr>
              <a:r>
                <a:rPr lang="en-US" altLang="ko-KR" sz="1050" b="1">
                  <a:solidFill>
                    <a:prstClr val="black">
                      <a:lumMod val="85000"/>
                      <a:lumOff val="15000"/>
                    </a:prstClr>
                  </a:solidFill>
                  <a:latin typeface="Arial" panose="020B0604020202020204" pitchFamily="34" charset="0"/>
                  <a:ea typeface="Samsung Sharp Sans Bold" pitchFamily="2" charset="0"/>
                  <a:cs typeface="Arial" panose="020B0604020202020204" pitchFamily="34" charset="0"/>
                </a:rPr>
                <a:t>Contenido del capítulo</a:t>
              </a:r>
              <a:endParaRPr lang="en-US" altLang="ko-KR" sz="1050" b="1" dirty="0">
                <a:solidFill>
                  <a:prstClr val="black">
                    <a:lumMod val="85000"/>
                    <a:lumOff val="15000"/>
                  </a:prstClr>
                </a:solidFill>
                <a:latin typeface="Arial" panose="020B0604020202020204" pitchFamily="34" charset="0"/>
                <a:ea typeface="Samsung Sharp Sans Bold" pitchFamily="2" charset="0"/>
                <a:cs typeface="Arial" panose="020B0604020202020204" pitchFamily="34" charset="0"/>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34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1391671" y="2229547"/>
            <a:ext cx="6472544" cy="82205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7966" tIns="107966" rIns="107966" bIns="107966" rtlCol="0" anchor="t">
            <a:spAutoFit/>
            <a:scene3d>
              <a:camera prst="orthographicFront"/>
              <a:lightRig rig="threePt" dir="t"/>
            </a:scene3d>
            <a:sp3d>
              <a:bevelT w="0" h="6350"/>
            </a:sp3d>
          </a:bodyPr>
          <a:lstStyle/>
          <a:p>
            <a:pPr marL="214248" indent="-214248" defTabSz="342797">
              <a:spcAft>
                <a:spcPts val="600"/>
              </a:spcAft>
              <a:buClr>
                <a:srgbClr val="A5A5A5"/>
              </a:buClr>
              <a:buFont typeface="Wingdings" panose="05000000000000000000" pitchFamily="2" charset="2"/>
              <a:buChar char="ü"/>
              <a:defRPr/>
            </a:pPr>
            <a:r>
              <a:rPr lang="en-US" altLang="ko-KR" sz="975" dirty="0">
                <a:solidFill>
                  <a:prstClr val="black">
                    <a:lumMod val="85000"/>
                    <a:lumOff val="15000"/>
                  </a:prstClr>
                </a:solidFill>
                <a:latin typeface="Arial" panose="020B0604020202020204" pitchFamily="34" charset="0"/>
              </a:rPr>
              <a:t>Unidad 1. Proyecto de </a:t>
            </a:r>
            <a:r>
              <a:rPr lang="en-US" altLang="ko-KR" sz="975" dirty="0" err="1">
                <a:solidFill>
                  <a:prstClr val="black">
                    <a:lumMod val="85000"/>
                    <a:lumOff val="15000"/>
                  </a:prstClr>
                </a:solidFill>
                <a:latin typeface="Arial" panose="020B0604020202020204" pitchFamily="34" charset="0"/>
              </a:rPr>
              <a:t>Supervisión</a:t>
            </a:r>
            <a:r>
              <a:rPr lang="en-US" altLang="ko-KR" sz="975" dirty="0">
                <a:solidFill>
                  <a:prstClr val="black">
                    <a:lumMod val="85000"/>
                    <a:lumOff val="15000"/>
                  </a:prstClr>
                </a:solidFill>
                <a:latin typeface="Arial" panose="020B0604020202020204" pitchFamily="34" charset="0"/>
              </a:rPr>
              <a:t> del </a:t>
            </a:r>
            <a:r>
              <a:rPr lang="en-US" altLang="ko-KR" sz="975" dirty="0" err="1">
                <a:solidFill>
                  <a:prstClr val="black">
                    <a:lumMod val="85000"/>
                    <a:lumOff val="15000"/>
                  </a:prstClr>
                </a:solidFill>
                <a:latin typeface="Arial" panose="020B0604020202020204" pitchFamily="34" charset="0"/>
              </a:rPr>
              <a:t>Uso</a:t>
            </a:r>
            <a:r>
              <a:rPr lang="en-US" altLang="ko-KR" sz="975" dirty="0">
                <a:solidFill>
                  <a:prstClr val="black">
                    <a:lumMod val="85000"/>
                    <a:lumOff val="15000"/>
                  </a:prstClr>
                </a:solidFill>
                <a:latin typeface="Arial" panose="020B0604020202020204" pitchFamily="34" charset="0"/>
              </a:rPr>
              <a:t> de CPU</a:t>
            </a:r>
          </a:p>
          <a:p>
            <a:pPr marL="214248" indent="-214248" defTabSz="342797">
              <a:spcAft>
                <a:spcPts val="600"/>
              </a:spcAft>
              <a:buClr>
                <a:srgbClr val="A5A5A5"/>
              </a:buClr>
              <a:buFont typeface="Wingdings" panose="05000000000000000000" pitchFamily="2" charset="2"/>
              <a:buChar char="ü"/>
              <a:defRPr/>
            </a:pPr>
            <a:r>
              <a:rPr lang="en-US" altLang="ko-KR" sz="975" dirty="0">
                <a:solidFill>
                  <a:prstClr val="black">
                    <a:lumMod val="85000"/>
                    <a:lumOff val="15000"/>
                  </a:prstClr>
                </a:solidFill>
                <a:latin typeface="Arial" panose="020B0604020202020204" pitchFamily="34" charset="0"/>
              </a:rPr>
              <a:t>Unidad 2. Proyecto de Control del </a:t>
            </a:r>
            <a:r>
              <a:rPr lang="en-US" altLang="ko-KR" sz="975" dirty="0" err="1">
                <a:solidFill>
                  <a:prstClr val="black">
                    <a:lumMod val="85000"/>
                    <a:lumOff val="15000"/>
                  </a:prstClr>
                </a:solidFill>
                <a:latin typeface="Arial" panose="020B0604020202020204" pitchFamily="34" charset="0"/>
              </a:rPr>
              <a:t>Alcance</a:t>
            </a:r>
            <a:r>
              <a:rPr lang="en-US" altLang="ko-KR" sz="975" dirty="0">
                <a:solidFill>
                  <a:prstClr val="black">
                    <a:lumMod val="85000"/>
                    <a:lumOff val="15000"/>
                  </a:prstClr>
                </a:solidFill>
                <a:latin typeface="Arial" panose="020B0604020202020204" pitchFamily="34" charset="0"/>
              </a:rPr>
              <a:t> del Sensor</a:t>
            </a:r>
          </a:p>
          <a:p>
            <a:pPr marL="214248" indent="-214248" defTabSz="342797">
              <a:spcAft>
                <a:spcPts val="600"/>
              </a:spcAft>
              <a:buClr>
                <a:srgbClr val="A5A5A5"/>
              </a:buClr>
              <a:buFont typeface="Wingdings" panose="05000000000000000000" pitchFamily="2" charset="2"/>
              <a:buChar char="ü"/>
              <a:defRPr/>
            </a:pPr>
            <a:r>
              <a:rPr lang="en-US" altLang="ko-KR" sz="975" dirty="0">
                <a:solidFill>
                  <a:prstClr val="black">
                    <a:lumMod val="85000"/>
                    <a:lumOff val="15000"/>
                  </a:prstClr>
                </a:solidFill>
                <a:latin typeface="Arial" panose="020B0604020202020204" pitchFamily="34" charset="0"/>
              </a:rPr>
              <a:t>Unidad 3. Proyecto de </a:t>
            </a:r>
            <a:r>
              <a:rPr lang="en-US" altLang="ko-KR" sz="975" dirty="0" err="1">
                <a:solidFill>
                  <a:prstClr val="black">
                    <a:lumMod val="85000"/>
                    <a:lumOff val="15000"/>
                  </a:prstClr>
                </a:solidFill>
                <a:latin typeface="Arial" panose="020B0604020202020204" pitchFamily="34" charset="0"/>
              </a:rPr>
              <a:t>Visualización</a:t>
            </a:r>
            <a:r>
              <a:rPr lang="en-US" altLang="ko-KR" sz="975" dirty="0">
                <a:solidFill>
                  <a:prstClr val="black">
                    <a:lumMod val="85000"/>
                    <a:lumOff val="15000"/>
                  </a:prstClr>
                </a:solidFill>
                <a:latin typeface="Arial" panose="020B0604020202020204" pitchFamily="34" charset="0"/>
              </a:rPr>
              <a:t> de </a:t>
            </a:r>
            <a:r>
              <a:rPr lang="en-US" altLang="ko-KR" sz="975" dirty="0" err="1">
                <a:solidFill>
                  <a:prstClr val="black">
                    <a:lumMod val="85000"/>
                    <a:lumOff val="15000"/>
                  </a:prstClr>
                </a:solidFill>
                <a:latin typeface="Arial" panose="020B0604020202020204" pitchFamily="34" charset="0"/>
              </a:rPr>
              <a:t>Datos</a:t>
            </a:r>
            <a:r>
              <a:rPr lang="en-US" altLang="ko-KR" sz="975" dirty="0">
                <a:solidFill>
                  <a:prstClr val="black">
                    <a:lumMod val="85000"/>
                    <a:lumOff val="15000"/>
                  </a:prstClr>
                </a:solidFill>
                <a:latin typeface="Arial" panose="020B0604020202020204" pitchFamily="34" charset="0"/>
              </a:rPr>
              <a:t> de </a:t>
            </a:r>
            <a:r>
              <a:rPr lang="en-US" altLang="ko-KR" sz="975" dirty="0" err="1">
                <a:solidFill>
                  <a:prstClr val="black">
                    <a:lumMod val="85000"/>
                    <a:lumOff val="15000"/>
                  </a:prstClr>
                </a:solidFill>
                <a:latin typeface="Arial" panose="020B0604020202020204" pitchFamily="34" charset="0"/>
              </a:rPr>
              <a:t>Temperatura</a:t>
            </a:r>
            <a:endParaRPr lang="en-US" altLang="ko-KR" sz="975" dirty="0">
              <a:solidFill>
                <a:prstClr val="black">
                  <a:lumMod val="85000"/>
                  <a:lumOff val="15000"/>
                </a:prstClr>
              </a:solidFill>
              <a:latin typeface="Arial" panose="020B0604020202020204" pitchFamily="34" charset="0"/>
            </a:endParaRPr>
          </a:p>
        </p:txBody>
      </p:sp>
    </p:spTree>
    <p:extLst>
      <p:ext uri="{BB962C8B-B14F-4D97-AF65-F5344CB8AC3E}">
        <p14:creationId xmlns:p14="http://schemas.microsoft.com/office/powerpoint/2010/main" val="72438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1;p4"/>
          <p:cNvSpPr/>
          <p:nvPr/>
        </p:nvSpPr>
        <p:spPr>
          <a:xfrm>
            <a:off x="497467" y="1878631"/>
            <a:ext cx="4132590" cy="246221"/>
          </a:xfrm>
          <a:prstGeom prst="rect">
            <a:avLst/>
          </a:prstGeom>
          <a:noFill/>
          <a:ln>
            <a:noFill/>
          </a:ln>
        </p:spPr>
        <p:txBody>
          <a:bodyPr spcFirstLastPara="1" wrap="square" lIns="0" tIns="0" rIns="0" bIns="0" anchor="t" anchorCtr="0">
            <a:spAutoFit/>
          </a:bodyPr>
          <a:lstStyle/>
          <a:p>
            <a:pPr>
              <a:buSzPts val="3200"/>
            </a:pPr>
            <a:r>
              <a:rPr lang="en-US" sz="1600" dirty="0">
                <a:solidFill>
                  <a:schemeClr val="bg1"/>
                </a:solidFill>
                <a:latin typeface="Arial" panose="020B0604020202020204" pitchFamily="34" charset="0"/>
                <a:cs typeface="Arial" panose="020B0604020202020204" pitchFamily="34" charset="0"/>
              </a:rPr>
              <a:t>Proyecto de </a:t>
            </a:r>
            <a:r>
              <a:rPr lang="en-US" sz="1600" dirty="0" err="1">
                <a:solidFill>
                  <a:schemeClr val="bg1"/>
                </a:solidFill>
                <a:latin typeface="Arial" panose="020B0604020202020204" pitchFamily="34" charset="0"/>
                <a:cs typeface="Arial" panose="020B0604020202020204" pitchFamily="34" charset="0"/>
              </a:rPr>
              <a:t>Supervisión</a:t>
            </a:r>
            <a:r>
              <a:rPr lang="en-US" sz="1600" dirty="0">
                <a:solidFill>
                  <a:schemeClr val="bg1"/>
                </a:solidFill>
                <a:latin typeface="Arial" panose="020B0604020202020204" pitchFamily="34" charset="0"/>
                <a:cs typeface="Arial" panose="020B0604020202020204" pitchFamily="34" charset="0"/>
              </a:rPr>
              <a:t> del </a:t>
            </a:r>
            <a:r>
              <a:rPr lang="en-US" sz="1600" dirty="0" err="1">
                <a:solidFill>
                  <a:schemeClr val="bg1"/>
                </a:solidFill>
                <a:latin typeface="Arial" panose="020B0604020202020204" pitchFamily="34" charset="0"/>
                <a:cs typeface="Arial" panose="020B0604020202020204" pitchFamily="34" charset="0"/>
              </a:rPr>
              <a:t>Uso</a:t>
            </a:r>
            <a:r>
              <a:rPr lang="en-US" sz="1600" dirty="0">
                <a:solidFill>
                  <a:schemeClr val="bg1"/>
                </a:solidFill>
                <a:latin typeface="Arial" panose="020B0604020202020204" pitchFamily="34" charset="0"/>
                <a:cs typeface="Arial" panose="020B0604020202020204" pitchFamily="34" charset="0"/>
              </a:rPr>
              <a:t> de CPU</a:t>
            </a:r>
          </a:p>
        </p:txBody>
      </p:sp>
      <p:sp>
        <p:nvSpPr>
          <p:cNvPr id="6"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1. </a:t>
            </a:r>
            <a:endParaRPr sz="4049" dirty="0">
              <a:solidFill>
                <a:schemeClr val="bg1">
                  <a:lumMod val="85000"/>
                </a:schemeClr>
              </a:solidFill>
            </a:endParaRPr>
          </a:p>
        </p:txBody>
      </p:sp>
      <p:sp>
        <p:nvSpPr>
          <p:cNvPr id="7" name="직사각형 32">
            <a:extLst>
              <a:ext uri="{FF2B5EF4-FFF2-40B4-BE49-F238E27FC236}">
                <a16:creationId xmlns:a16="http://schemas.microsoft.com/office/drawing/2014/main" id="{2E299966-E9DA-49AD-A034-508597FE35B0}"/>
              </a:ext>
            </a:extLst>
          </p:cNvPr>
          <p:cNvSpPr/>
          <p:nvPr/>
        </p:nvSpPr>
        <p:spPr>
          <a:xfrm>
            <a:off x="4583418" y="1863988"/>
            <a:ext cx="4277950" cy="113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defTabSz="685800" fontAlgn="base" latinLnBrk="1">
              <a:spcBef>
                <a:spcPct val="0"/>
              </a:spcBef>
              <a:spcAft>
                <a:spcPts val="750"/>
              </a:spcAft>
              <a:buSzPct val="120000"/>
              <a:buFont typeface="Arial" panose="020B0604020202020204" pitchFamily="34" charset="0"/>
              <a:buChar char="│"/>
              <a:defRPr/>
            </a:pPr>
            <a:r>
              <a:rPr kumimoji="1" lang="en-US" altLang="ko-KR" sz="1350" dirty="0">
                <a:solidFill>
                  <a:schemeClr val="tx1"/>
                </a:solidFill>
                <a:latin typeface="Arial" panose="020B0604020202020204" pitchFamily="34" charset="0"/>
                <a:ea typeface="SamsungOne-700" panose="020B0803030303020204" pitchFamily="34" charset="0"/>
                <a:cs typeface="Arial" panose="020B0604020202020204" pitchFamily="34" charset="0"/>
              </a:rPr>
              <a:t>1.1. LED de Control</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1.2.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Monitoreo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su</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Raspberry Pi</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1.3.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Archivo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Texto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con Python</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1.4. Proyecto de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Juguete</a:t>
            </a:r>
            <a:endPar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3584417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Proyecto de monitoreo de CPU</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5840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Descripción general del proyecto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3718898" y="1654015"/>
            <a:ext cx="4230781" cy="2148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Un </a:t>
            </a:r>
            <a:r>
              <a:rPr lang="en-US" altLang="ko-KR" sz="975" dirty="0" err="1">
                <a:solidFill>
                  <a:schemeClr val="tx1">
                    <a:lumMod val="85000"/>
                    <a:lumOff val="15000"/>
                  </a:schemeClr>
                </a:solidFill>
                <a:latin typeface="Arial" panose="020B0604020202020204" pitchFamily="34" charset="0"/>
              </a:rPr>
              <a:t>proyecto</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supervisa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la CPU, </a:t>
            </a:r>
            <a:r>
              <a:rPr lang="en-US" altLang="ko-KR" sz="975" dirty="0" err="1">
                <a:solidFill>
                  <a:schemeClr val="tx1">
                    <a:lumMod val="85000"/>
                    <a:lumOff val="15000"/>
                  </a:schemeClr>
                </a:solidFill>
                <a:latin typeface="Arial" panose="020B0604020202020204" pitchFamily="34" charset="0"/>
              </a:rPr>
              <a:t>establece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alarma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cuando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la CPU </a:t>
            </a:r>
            <a:r>
              <a:rPr lang="en-US" altLang="ko-KR" sz="975" dirty="0" err="1">
                <a:solidFill>
                  <a:schemeClr val="tx1">
                    <a:lumMod val="85000"/>
                    <a:lumOff val="15000"/>
                  </a:schemeClr>
                </a:solidFill>
                <a:latin typeface="Arial" panose="020B0604020202020204" pitchFamily="34" charset="0"/>
              </a:rPr>
              <a:t>supera</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determinado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porcentaje</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registra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la CPU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registro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Diagrama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Circuito</a:t>
            </a:r>
            <a:endParaRPr lang="ko-KR" altLang="en-US" sz="975" dirty="0">
              <a:solidFill>
                <a:schemeClr val="tx1">
                  <a:lumMod val="85000"/>
                  <a:lumOff val="15000"/>
                </a:schemeClr>
              </a:solidFill>
              <a:latin typeface="Arial" panose="020B0604020202020204" pitchFamily="34" charset="0"/>
            </a:endParaRP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Raspberry Pi GPIO 20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Ánodo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amarillo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Raspberry Pi GPIO 21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Ánodo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rojo(+) </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Cátodo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amarillo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–Resistencia</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Cátodo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rojo(-) –Resistencia</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Resistencias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GNDs (Tierras)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GNDs – Raspberry Pi GND</a:t>
            </a:r>
            <a:endParaRPr lang="en-US" altLang="ko-KR" sz="975" dirty="0">
              <a:solidFill>
                <a:schemeClr val="tx1">
                  <a:lumMod val="85000"/>
                  <a:lumOff val="15000"/>
                </a:schemeClr>
              </a:solidFill>
              <a:latin typeface="Arial" panose="020B0604020202020204" pitchFamily="34" charset="0"/>
            </a:endParaRPr>
          </a:p>
        </p:txBody>
      </p:sp>
      <p:sp>
        <p:nvSpPr>
          <p:cNvPr id="9" name="직사각형 8">
            <a:extLst>
              <a:ext uri="{FF2B5EF4-FFF2-40B4-BE49-F238E27FC236}">
                <a16:creationId xmlns:a16="http://schemas.microsoft.com/office/drawing/2014/main" id="{CAA7C4D5-20B6-4F15-A1A2-19DB4366C9BD}"/>
              </a:ext>
            </a:extLst>
          </p:cNvPr>
          <p:cNvSpPr/>
          <p:nvPr/>
        </p:nvSpPr>
        <p:spPr>
          <a:xfrm>
            <a:off x="1277541" y="1681163"/>
            <a:ext cx="2324101" cy="289655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11" name="그림 10">
            <a:extLst>
              <a:ext uri="{FF2B5EF4-FFF2-40B4-BE49-F238E27FC236}">
                <a16:creationId xmlns:a16="http://schemas.microsoft.com/office/drawing/2014/main" id="{910B99D8-E25B-44A8-9B07-7B53EAB8EAF4}"/>
              </a:ext>
            </a:extLst>
          </p:cNvPr>
          <p:cNvPicPr>
            <a:picLocks noChangeAspect="1"/>
          </p:cNvPicPr>
          <p:nvPr/>
        </p:nvPicPr>
        <p:blipFill>
          <a:blip r:embed="rId4"/>
          <a:stretch>
            <a:fillRect/>
          </a:stretch>
        </p:blipFill>
        <p:spPr>
          <a:xfrm>
            <a:off x="1430728" y="1770064"/>
            <a:ext cx="2017725" cy="2699327"/>
          </a:xfrm>
          <a:prstGeom prst="rect">
            <a:avLst/>
          </a:prstGeom>
        </p:spPr>
      </p:pic>
      <p:sp>
        <p:nvSpPr>
          <p:cNvPr id="13"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1.4.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3824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Supervisión del uso de la CPU</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err="1">
                <a:solidFill>
                  <a:schemeClr val="tx1"/>
                </a:solidFill>
                <a:latin typeface="Arial" panose="020B0604020202020204" pitchFamily="34" charset="0"/>
                <a:ea typeface="SamsungOne 400" panose="020B0503030303020204" pitchFamily="34" charset="0"/>
              </a:rPr>
              <a:t>Librería</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psutil</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1385888" y="1574005"/>
            <a:ext cx="6784391" cy="1467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usar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la CPU </a:t>
            </a:r>
            <a:r>
              <a:rPr lang="en-US" altLang="ko-KR" sz="975" dirty="0" err="1">
                <a:solidFill>
                  <a:schemeClr val="tx1">
                    <a:lumMod val="85000"/>
                    <a:lumOff val="15000"/>
                  </a:schemeClr>
                </a:solidFill>
                <a:latin typeface="Arial" panose="020B0604020202020204" pitchFamily="34" charset="0"/>
              </a:rPr>
              <a:t>utilizando</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psutil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proporcionada</a:t>
            </a:r>
            <a:r>
              <a:rPr lang="en-US" altLang="ko-KR" sz="975" dirty="0">
                <a:solidFill>
                  <a:schemeClr val="tx1">
                    <a:lumMod val="85000"/>
                    <a:lumOff val="15000"/>
                  </a:schemeClr>
                </a:solidFill>
                <a:latin typeface="Arial" panose="020B0604020202020204" pitchFamily="34" charset="0"/>
              </a:rPr>
              <a:t> de forma </a:t>
            </a:r>
            <a:r>
              <a:rPr lang="en-US" altLang="ko-KR" sz="975" dirty="0" err="1">
                <a:solidFill>
                  <a:schemeClr val="tx1">
                    <a:lumMod val="85000"/>
                    <a:lumOff val="15000"/>
                  </a:schemeClr>
                </a:solidFill>
                <a:latin typeface="Arial" panose="020B0604020202020204" pitchFamily="34" charset="0"/>
              </a:rPr>
              <a:t>predeterminada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Raspberry Pi.</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El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cpu_percent</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psutil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la CPU.</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Cuando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percpu</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establece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True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parámetro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cpu_percent</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CPU se </a:t>
            </a: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porcentaje</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lugar</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cada</a:t>
            </a:r>
            <a:r>
              <a:rPr lang="en-US" altLang="ko-KR" sz="975" dirty="0">
                <a:solidFill>
                  <a:schemeClr val="tx1">
                    <a:lumMod val="85000"/>
                    <a:lumOff val="15000"/>
                  </a:schemeClr>
                </a:solidFill>
                <a:latin typeface="Arial" panose="020B0604020202020204" pitchFamily="34" charset="0"/>
              </a:rPr>
              <a:t> CPU, </a:t>
            </a:r>
            <a:r>
              <a:rPr lang="en-US" altLang="ko-KR" sz="975" dirty="0" err="1">
                <a:solidFill>
                  <a:schemeClr val="tx1">
                    <a:lumMod val="85000"/>
                    <a:lumOff val="15000"/>
                  </a:schemeClr>
                </a:solidFill>
                <a:latin typeface="Arial" panose="020B0604020202020204" pitchFamily="34" charset="0"/>
              </a:rPr>
              <a:t>calculamos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promedio</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todas</a:t>
            </a:r>
            <a:r>
              <a:rPr lang="en-US" altLang="ko-KR" sz="975" dirty="0">
                <a:solidFill>
                  <a:schemeClr val="tx1">
                    <a:lumMod val="85000"/>
                    <a:lumOff val="15000"/>
                  </a:schemeClr>
                </a:solidFill>
                <a:latin typeface="Arial" panose="020B0604020202020204" pitchFamily="34" charset="0"/>
              </a:rPr>
              <a:t> las CPU para </a:t>
            </a:r>
            <a:r>
              <a:rPr lang="en-US" altLang="ko-KR" sz="975" dirty="0" err="1">
                <a:solidFill>
                  <a:schemeClr val="tx1">
                    <a:lumMod val="85000"/>
                    <a:lumOff val="15000"/>
                  </a:schemeClr>
                </a:solidFill>
                <a:latin typeface="Arial" panose="020B0604020202020204" pitchFamily="34" charset="0"/>
              </a:rPr>
              <a:t>averiguar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total de las CPU..</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El </a:t>
            </a:r>
            <a:r>
              <a:rPr lang="en-US" altLang="ko-KR" sz="975" dirty="0" err="1">
                <a:solidFill>
                  <a:schemeClr val="tx1">
                    <a:lumMod val="85000"/>
                    <a:lumOff val="15000"/>
                  </a:schemeClr>
                </a:solidFill>
                <a:latin typeface="Arial" panose="020B0604020202020204" pitchFamily="34" charset="0"/>
              </a:rPr>
              <a:t>tipo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retorno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cpu_percent</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reconoce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lista</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contiene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todas</a:t>
            </a:r>
            <a:r>
              <a:rPr lang="en-US" altLang="ko-KR" sz="975" dirty="0">
                <a:solidFill>
                  <a:schemeClr val="tx1">
                    <a:lumMod val="85000"/>
                    <a:lumOff val="15000"/>
                  </a:schemeClr>
                </a:solidFill>
                <a:latin typeface="Arial" panose="020B0604020202020204" pitchFamily="34" charset="0"/>
              </a:rPr>
              <a:t> las CPU y </a:t>
            </a:r>
            <a:r>
              <a:rPr lang="en-US" altLang="ko-KR" sz="975" dirty="0" err="1">
                <a:solidFill>
                  <a:schemeClr val="tx1">
                    <a:lumMod val="85000"/>
                    <a:lumOff val="15000"/>
                  </a:schemeClr>
                </a:solidFill>
                <a:latin typeface="Arial" panose="020B0604020202020204" pitchFamily="34" charset="0"/>
              </a:rPr>
              <a:t>calcula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promedio</a:t>
            </a:r>
            <a:r>
              <a:rPr lang="en-US" altLang="ko-KR" sz="975" dirty="0">
                <a:solidFill>
                  <a:schemeClr val="tx1">
                    <a:lumMod val="85000"/>
                    <a:lumOff val="15000"/>
                  </a:schemeClr>
                </a:solidFill>
                <a:latin typeface="Arial" panose="020B0604020202020204" pitchFamily="34" charset="0"/>
              </a:rPr>
              <a:t>.</a:t>
            </a:r>
          </a:p>
        </p:txBody>
      </p:sp>
      <p:grpSp>
        <p:nvGrpSpPr>
          <p:cNvPr id="2" name="그룹 1"/>
          <p:cNvGrpSpPr/>
          <p:nvPr/>
        </p:nvGrpSpPr>
        <p:grpSpPr>
          <a:xfrm>
            <a:off x="1385888" y="3187240"/>
            <a:ext cx="4696063" cy="561668"/>
            <a:chOff x="703263" y="3739290"/>
            <a:chExt cx="6261417" cy="748890"/>
          </a:xfrm>
        </p:grpSpPr>
        <p:pic>
          <p:nvPicPr>
            <p:cNvPr id="10" name="그림 9">
              <a:extLst>
                <a:ext uri="{FF2B5EF4-FFF2-40B4-BE49-F238E27FC236}">
                  <a16:creationId xmlns:a16="http://schemas.microsoft.com/office/drawing/2014/main" id="{07E7D711-AFCE-4F77-A38E-780C214DCF94}"/>
                </a:ext>
              </a:extLst>
            </p:cNvPr>
            <p:cNvPicPr>
              <a:picLocks noChangeAspect="1"/>
            </p:cNvPicPr>
            <p:nvPr/>
          </p:nvPicPr>
          <p:blipFill rotWithShape="1">
            <a:blip r:embed="rId4"/>
            <a:stretch/>
          </p:blipFill>
          <p:spPr>
            <a:xfrm>
              <a:off x="748984" y="3816294"/>
              <a:ext cx="6150210" cy="603315"/>
            </a:xfrm>
            <a:prstGeom prst="rect">
              <a:avLst/>
            </a:prstGeom>
          </p:spPr>
        </p:pic>
        <p:sp>
          <p:nvSpPr>
            <p:cNvPr id="11" name="직사각형 10">
              <a:extLst>
                <a:ext uri="{FF2B5EF4-FFF2-40B4-BE49-F238E27FC236}">
                  <a16:creationId xmlns:a16="http://schemas.microsoft.com/office/drawing/2014/main" id="{723E5BA7-EEF6-4D4A-8E82-B13686975CCF}"/>
                </a:ext>
              </a:extLst>
            </p:cNvPr>
            <p:cNvSpPr/>
            <p:nvPr/>
          </p:nvSpPr>
          <p:spPr>
            <a:xfrm>
              <a:off x="703263" y="3739290"/>
              <a:ext cx="6261417" cy="7488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2"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1.4.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7039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Datetime para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el</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registro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Datetime para </a:t>
            </a:r>
            <a:r>
              <a:rPr lang="en-US" altLang="ko-KR" sz="1050" dirty="0" err="1">
                <a:solidFill>
                  <a:schemeClr val="tx1"/>
                </a:solidFill>
                <a:latin typeface="Arial" panose="020B0604020202020204" pitchFamily="34" charset="0"/>
                <a:ea typeface="SamsungOne 400" panose="020B0503030303020204" pitchFamily="34" charset="0"/>
              </a:rPr>
              <a:t>el</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registro</a:t>
            </a:r>
            <a:r>
              <a:rPr lang="en-US" altLang="ko-KR" sz="1050" dirty="0">
                <a:solidFill>
                  <a:schemeClr val="tx1"/>
                </a:solidFill>
                <a:latin typeface="Arial" panose="020B0604020202020204" pitchFamily="34" charset="0"/>
                <a:ea typeface="SamsungOne 400" panose="020B0503030303020204" pitchFamily="34" charset="0"/>
              </a:rPr>
              <a:t> de </a:t>
            </a:r>
            <a:r>
              <a:rPr lang="en-US" altLang="ko-KR" sz="1050" dirty="0" err="1">
                <a:solidFill>
                  <a:schemeClr val="tx1"/>
                </a:solidFill>
                <a:latin typeface="Arial" panose="020B0604020202020204" pitchFamily="34" charset="0"/>
                <a:ea typeface="SamsungOne 400" panose="020B0503030303020204" pitchFamily="34" charset="0"/>
              </a:rPr>
              <a:t>marcas</a:t>
            </a:r>
            <a:r>
              <a:rPr lang="en-US" altLang="ko-KR" sz="1050" dirty="0">
                <a:solidFill>
                  <a:schemeClr val="tx1"/>
                </a:solidFill>
                <a:latin typeface="Arial" panose="020B0604020202020204" pitchFamily="34" charset="0"/>
                <a:ea typeface="SamsungOne 400" panose="020B0503030303020204" pitchFamily="34" charset="0"/>
              </a:rPr>
              <a:t> de </a:t>
            </a:r>
            <a:r>
              <a:rPr lang="en-US" altLang="ko-KR" sz="1050" dirty="0" err="1">
                <a:solidFill>
                  <a:schemeClr val="tx1"/>
                </a:solidFill>
                <a:latin typeface="Arial" panose="020B0604020202020204" pitchFamily="34" charset="0"/>
                <a:ea typeface="SamsungOne 400" panose="020B0503030303020204" pitchFamily="34" charset="0"/>
              </a:rPr>
              <a:t>tiempo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1385888" y="1574005"/>
            <a:ext cx="6713794" cy="1544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Datetime se </a:t>
            </a:r>
            <a:r>
              <a:rPr lang="en-US" altLang="ko-KR" sz="975" dirty="0" err="1">
                <a:solidFill>
                  <a:schemeClr val="tx1">
                    <a:lumMod val="85000"/>
                    <a:lumOff val="15000"/>
                  </a:schemeClr>
                </a:solidFill>
                <a:latin typeface="Arial" panose="020B0604020202020204" pitchFamily="34" charset="0"/>
              </a:rPr>
              <a:t>utiliza</a:t>
            </a:r>
            <a:r>
              <a:rPr lang="en-US" altLang="ko-KR" sz="975" dirty="0">
                <a:solidFill>
                  <a:schemeClr val="tx1">
                    <a:lumMod val="85000"/>
                    <a:lumOff val="15000"/>
                  </a:schemeClr>
                </a:solidFill>
                <a:latin typeface="Arial" panose="020B0604020202020204" pitchFamily="34" charset="0"/>
              </a:rPr>
              <a:t> para registrar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CPU </a:t>
            </a:r>
            <a:r>
              <a:rPr lang="en-US" altLang="ko-KR" sz="975" dirty="0" err="1">
                <a:solidFill>
                  <a:schemeClr val="tx1">
                    <a:lumMod val="85000"/>
                    <a:lumOff val="15000"/>
                  </a:schemeClr>
                </a:solidFill>
                <a:latin typeface="Arial" panose="020B0604020202020204" pitchFamily="34" charset="0"/>
              </a:rPr>
              <a:t>medido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registro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datetime.now</a:t>
            </a:r>
            <a:r>
              <a:rPr lang="en-US" altLang="ko-KR" sz="975" dirty="0">
                <a:solidFill>
                  <a:schemeClr val="tx1">
                    <a:lumMod val="85000"/>
                    <a:lumOff val="15000"/>
                  </a:schemeClr>
                </a:solidFill>
                <a:latin typeface="Arial" panose="020B0604020202020204" pitchFamily="34" charset="0"/>
              </a:rPr>
              <a:t>() es un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la hora actual.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caso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objeto</a:t>
            </a:r>
            <a:r>
              <a:rPr lang="en-US" altLang="ko-KR" sz="975" dirty="0">
                <a:solidFill>
                  <a:schemeClr val="tx1">
                    <a:lumMod val="85000"/>
                    <a:lumOff val="15000"/>
                  </a:schemeClr>
                </a:solidFill>
                <a:latin typeface="Arial" panose="020B0604020202020204" pitchFamily="34" charset="0"/>
              </a:rPr>
              <a:t> datetime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lugar</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cadena</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El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strftime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objeto</a:t>
            </a:r>
            <a:r>
              <a:rPr lang="en-US" altLang="ko-KR" sz="975" dirty="0">
                <a:solidFill>
                  <a:schemeClr val="tx1">
                    <a:lumMod val="85000"/>
                    <a:lumOff val="15000"/>
                  </a:schemeClr>
                </a:solidFill>
                <a:latin typeface="Arial" panose="020B0604020202020204" pitchFamily="34" charset="0"/>
              </a:rPr>
              <a:t> datetime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formato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especificado</a:t>
            </a:r>
            <a:r>
              <a:rPr lang="en-US" altLang="ko-KR" sz="975" dirty="0">
                <a:solidFill>
                  <a:schemeClr val="tx1">
                    <a:lumMod val="85000"/>
                    <a:lumOff val="15000"/>
                  </a:schemeClr>
                </a:solidFill>
                <a:latin typeface="Arial" panose="020B0604020202020204" pitchFamily="34" charset="0"/>
              </a:rPr>
              <a:t>.</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%Y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año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 : día</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 : hora, %M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minuto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segundo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Con </a:t>
            </a:r>
            <a:r>
              <a:rPr lang="en-US" altLang="ko-KR" sz="975" dirty="0" err="1">
                <a:solidFill>
                  <a:schemeClr val="tx1">
                    <a:lumMod val="85000"/>
                    <a:lumOff val="15000"/>
                  </a:schemeClr>
                </a:solidFill>
                <a:latin typeface="Arial" panose="020B0604020202020204" pitchFamily="34" charset="0"/>
              </a:rPr>
              <a:t>estos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métodos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agregamos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marca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tiempo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formato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deseado</a:t>
            </a:r>
            <a:r>
              <a:rPr lang="en-US" altLang="ko-KR" sz="975" dirty="0">
                <a:solidFill>
                  <a:schemeClr val="tx1">
                    <a:lumMod val="85000"/>
                    <a:lumOff val="15000"/>
                  </a:schemeClr>
                </a:solidFill>
                <a:latin typeface="Arial" panose="020B0604020202020204" pitchFamily="34" charset="0"/>
              </a:rPr>
              <a:t> al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registro</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2" name="그룹 1"/>
          <p:cNvGrpSpPr/>
          <p:nvPr/>
        </p:nvGrpSpPr>
        <p:grpSpPr>
          <a:xfrm>
            <a:off x="1385888" y="3170430"/>
            <a:ext cx="4896088" cy="741296"/>
            <a:chOff x="703263" y="3972226"/>
            <a:chExt cx="6528117" cy="988394"/>
          </a:xfrm>
        </p:grpSpPr>
        <p:pic>
          <p:nvPicPr>
            <p:cNvPr id="9" name="그림 8">
              <a:extLst>
                <a:ext uri="{FF2B5EF4-FFF2-40B4-BE49-F238E27FC236}">
                  <a16:creationId xmlns:a16="http://schemas.microsoft.com/office/drawing/2014/main" id="{FF151929-7711-445F-8955-BEC52C8C7B3E}"/>
                </a:ext>
              </a:extLst>
            </p:cNvPr>
            <p:cNvPicPr>
              <a:picLocks noChangeAspect="1"/>
            </p:cNvPicPr>
            <p:nvPr/>
          </p:nvPicPr>
          <p:blipFill>
            <a:blip r:embed="rId4"/>
            <a:stretch>
              <a:fillRect/>
            </a:stretch>
          </p:blipFill>
          <p:spPr>
            <a:xfrm>
              <a:off x="756603" y="4055419"/>
              <a:ext cx="6398577" cy="833809"/>
            </a:xfrm>
            <a:prstGeom prst="rect">
              <a:avLst/>
            </a:prstGeom>
          </p:spPr>
        </p:pic>
        <p:sp>
          <p:nvSpPr>
            <p:cNvPr id="11" name="직사각형 10">
              <a:extLst>
                <a:ext uri="{FF2B5EF4-FFF2-40B4-BE49-F238E27FC236}">
                  <a16:creationId xmlns:a16="http://schemas.microsoft.com/office/drawing/2014/main" id="{723E5BA7-EEF6-4D4A-8E82-B13686975CCF}"/>
                </a:ext>
              </a:extLst>
            </p:cNvPr>
            <p:cNvSpPr/>
            <p:nvPr/>
          </p:nvSpPr>
          <p:spPr>
            <a:xfrm>
              <a:off x="703263" y="3972226"/>
              <a:ext cx="6528117" cy="98839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0"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1.4.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582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Script Python de monitoreo de CPU</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a:t>
            </a:r>
            <a:r>
              <a:rPr lang="en-US" altLang="ko-KR" sz="1050" dirty="0" err="1">
                <a:solidFill>
                  <a:schemeClr val="tx1"/>
                </a:solidFill>
                <a:latin typeface="Arial" panose="020B0604020202020204" pitchFamily="34" charset="0"/>
                <a:ea typeface="SamsungOne 400" panose="020B0503030303020204" pitchFamily="34" charset="0"/>
              </a:rPr>
              <a:t>Toy_projects</a:t>
            </a:r>
            <a:r>
              <a:rPr lang="en-US" altLang="ko-KR" sz="1050" dirty="0">
                <a:solidFill>
                  <a:schemeClr val="tx1"/>
                </a:solidFill>
                <a:latin typeface="Arial" panose="020B0604020202020204" pitchFamily="34" charset="0"/>
                <a:ea typeface="SamsungOne 400" panose="020B0503030303020204" pitchFamily="34" charset="0"/>
              </a:rPr>
              <a:t>/cpu_usage.py(1)</a:t>
            </a:r>
          </a:p>
        </p:txBody>
      </p:sp>
      <p:sp>
        <p:nvSpPr>
          <p:cNvPr id="8" name="직사각형 7">
            <a:extLst>
              <a:ext uri="{FF2B5EF4-FFF2-40B4-BE49-F238E27FC236}">
                <a16:creationId xmlns:a16="http://schemas.microsoft.com/office/drawing/2014/main" id="{2E0E5FED-005A-4056-8780-A6FFA129E1BF}"/>
              </a:ext>
            </a:extLst>
          </p:cNvPr>
          <p:cNvSpPr/>
          <p:nvPr/>
        </p:nvSpPr>
        <p:spPr>
          <a:xfrm>
            <a:off x="1385888" y="1574005"/>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Cree el script ~/Toy_projects/cpu_usage.py.</a:t>
            </a:r>
            <a:endParaRPr lang="ko-KR" altLang="en-US" sz="975" dirty="0">
              <a:solidFill>
                <a:schemeClr val="tx1">
                  <a:lumMod val="85000"/>
                  <a:lumOff val="1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89BB06C5-E277-4663-83BE-0FB90B5A818A}"/>
              </a:ext>
            </a:extLst>
          </p:cNvPr>
          <p:cNvSpPr txBox="1"/>
          <p:nvPr/>
        </p:nvSpPr>
        <p:spPr>
          <a:xfrm>
            <a:off x="5098972" y="1833075"/>
            <a:ext cx="2860469" cy="2577629"/>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GPIO Zero 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psutil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supervisar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CPU.</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suspensión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4: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datetime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datetime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marca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6-7: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pin GPIO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8: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texto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guardar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modo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escritura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385889" y="1840393"/>
            <a:ext cx="3793093" cy="1372694"/>
            <a:chOff x="703263" y="2453858"/>
            <a:chExt cx="5621337" cy="2034322"/>
          </a:xfrm>
        </p:grpSpPr>
        <p:pic>
          <p:nvPicPr>
            <p:cNvPr id="11" name="그림 10">
              <a:extLst>
                <a:ext uri="{FF2B5EF4-FFF2-40B4-BE49-F238E27FC236}">
                  <a16:creationId xmlns:a16="http://schemas.microsoft.com/office/drawing/2014/main" id="{6544593E-C084-4D23-B3F3-37AD7CA10900}"/>
                </a:ext>
              </a:extLst>
            </p:cNvPr>
            <p:cNvPicPr>
              <a:picLocks noChangeAspect="1"/>
            </p:cNvPicPr>
            <p:nvPr/>
          </p:nvPicPr>
          <p:blipFill>
            <a:blip r:embed="rId4"/>
            <a:stretch>
              <a:fillRect/>
            </a:stretch>
          </p:blipFill>
          <p:spPr>
            <a:xfrm>
              <a:off x="764223" y="2527572"/>
              <a:ext cx="5476222" cy="1880963"/>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703263" y="2453858"/>
              <a:ext cx="5621337" cy="20343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3"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1.4.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616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CPU Monitoring Python Script</a:t>
            </a: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a:t>
            </a:r>
            <a:r>
              <a:rPr lang="en-US" altLang="ko-KR" sz="1050" dirty="0" err="1">
                <a:solidFill>
                  <a:schemeClr val="tx1"/>
                </a:solidFill>
                <a:latin typeface="Arial" panose="020B0604020202020204" pitchFamily="34" charset="0"/>
                <a:ea typeface="SamsungOne 400" panose="020B0503030303020204" pitchFamily="34" charset="0"/>
              </a:rPr>
              <a:t>Toy_projects</a:t>
            </a:r>
            <a:r>
              <a:rPr lang="en-US" altLang="ko-KR" sz="1050" dirty="0">
                <a:solidFill>
                  <a:schemeClr val="tx1"/>
                </a:solidFill>
                <a:latin typeface="Arial" panose="020B0604020202020204" pitchFamily="34" charset="0"/>
                <a:ea typeface="SamsungOne 400" panose="020B0503030303020204" pitchFamily="34" charset="0"/>
              </a:rPr>
              <a:t>/cpu_usage.py(2)</a:t>
            </a:r>
          </a:p>
        </p:txBody>
      </p:sp>
      <p:sp>
        <p:nvSpPr>
          <p:cNvPr id="8" name="직사각형 7">
            <a:extLst>
              <a:ext uri="{FF2B5EF4-FFF2-40B4-BE49-F238E27FC236}">
                <a16:creationId xmlns:a16="http://schemas.microsoft.com/office/drawing/2014/main" id="{2E0E5FED-005A-4056-8780-A6FFA129E1BF}"/>
              </a:ext>
            </a:extLst>
          </p:cNvPr>
          <p:cNvSpPr/>
          <p:nvPr/>
        </p:nvSpPr>
        <p:spPr>
          <a:xfrm>
            <a:off x="1385888" y="1574005"/>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Cree el script ~/Toy_projects/cpu_usage.py.</a:t>
            </a:r>
            <a:endParaRPr lang="ko-KR" altLang="en-US" sz="975" dirty="0">
              <a:solidFill>
                <a:schemeClr val="tx1">
                  <a:lumMod val="85000"/>
                  <a:lumOff val="1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89BB06C5-E277-4663-83BE-0FB90B5A818A}"/>
              </a:ext>
            </a:extLst>
          </p:cNvPr>
          <p:cNvSpPr txBox="1"/>
          <p:nvPr/>
        </p:nvSpPr>
        <p:spPr>
          <a:xfrm>
            <a:off x="4836081" y="1794402"/>
            <a:ext cx="3786923" cy="2954655"/>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11-13: use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cpu_percent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obtener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CPU.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Calcule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promedio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CPU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almacene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valor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redondeado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cpu_usage_mean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14: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Imprimir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CPU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Terminal.</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15-17: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amarillo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enciende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CPU es 30 ~ 60%.</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18-20: tanto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amarillo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área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LED rojo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encienden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CPU es superior a 60%.</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21-23: De lo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contrario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ambos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apagados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24-27: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Establezca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marca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formato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Año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/Día Hora/</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Minuto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/Segundo.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Guarde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marca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CPU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variable data,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escriba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escriba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28: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Cierre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completar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pSp>
        <p:nvGrpSpPr>
          <p:cNvPr id="3" name="그룹 2"/>
          <p:cNvGrpSpPr/>
          <p:nvPr/>
        </p:nvGrpSpPr>
        <p:grpSpPr>
          <a:xfrm>
            <a:off x="1385889" y="1840394"/>
            <a:ext cx="3553063" cy="2688515"/>
            <a:chOff x="703263" y="2453858"/>
            <a:chExt cx="4783137" cy="3619282"/>
          </a:xfrm>
        </p:grpSpPr>
        <p:pic>
          <p:nvPicPr>
            <p:cNvPr id="9" name="그림 8">
              <a:extLst>
                <a:ext uri="{FF2B5EF4-FFF2-40B4-BE49-F238E27FC236}">
                  <a16:creationId xmlns:a16="http://schemas.microsoft.com/office/drawing/2014/main" id="{2E55FEF5-2DD7-4FF9-B9DB-BAB201E9E5CE}"/>
                </a:ext>
              </a:extLst>
            </p:cNvPr>
            <p:cNvPicPr>
              <a:picLocks noChangeAspect="1"/>
            </p:cNvPicPr>
            <p:nvPr/>
          </p:nvPicPr>
          <p:blipFill>
            <a:blip r:embed="rId4"/>
            <a:stretch>
              <a:fillRect/>
            </a:stretch>
          </p:blipFill>
          <p:spPr>
            <a:xfrm>
              <a:off x="771841" y="2506029"/>
              <a:ext cx="4643159" cy="3510080"/>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703263" y="2453858"/>
              <a:ext cx="4783137" cy="361928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1.4.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3965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Salida del proyecto de supervisión de CPU</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Terminal</a:t>
            </a:r>
          </a:p>
        </p:txBody>
      </p:sp>
      <p:sp>
        <p:nvSpPr>
          <p:cNvPr id="8" name="직사각형 7">
            <a:extLst>
              <a:ext uri="{FF2B5EF4-FFF2-40B4-BE49-F238E27FC236}">
                <a16:creationId xmlns:a16="http://schemas.microsoft.com/office/drawing/2014/main" id="{2E0E5FED-005A-4056-8780-A6FFA129E1BF}"/>
              </a:ext>
            </a:extLst>
          </p:cNvPr>
          <p:cNvSpPr/>
          <p:nvPr/>
        </p:nvSpPr>
        <p:spPr>
          <a:xfrm>
            <a:off x="1385888" y="1574005"/>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el archivo de script de python.</a:t>
            </a:r>
            <a:endParaRPr lang="ko-KR" altLang="en-US" sz="975" dirty="0">
              <a:solidFill>
                <a:schemeClr val="tx1">
                  <a:lumMod val="85000"/>
                  <a:lumOff val="15000"/>
                </a:schemeClr>
              </a:solidFill>
              <a:latin typeface="Arial" panose="020B0604020202020204" pitchFamily="34" charset="0"/>
            </a:endParaRPr>
          </a:p>
        </p:txBody>
      </p:sp>
      <p:grpSp>
        <p:nvGrpSpPr>
          <p:cNvPr id="11" name="그룹 10">
            <a:extLst>
              <a:ext uri="{FF2B5EF4-FFF2-40B4-BE49-F238E27FC236}">
                <a16:creationId xmlns:a16="http://schemas.microsoft.com/office/drawing/2014/main" id="{B293CBBB-2156-4AFB-9915-7DF829D349CC}"/>
              </a:ext>
            </a:extLst>
          </p:cNvPr>
          <p:cNvGrpSpPr/>
          <p:nvPr/>
        </p:nvGrpSpPr>
        <p:grpSpPr>
          <a:xfrm>
            <a:off x="1385888" y="1837457"/>
            <a:ext cx="2591990" cy="230832"/>
            <a:chOff x="3716526" y="2460828"/>
            <a:chExt cx="3455986" cy="307776"/>
          </a:xfrm>
        </p:grpSpPr>
        <p:sp>
          <p:nvSpPr>
            <p:cNvPr id="12" name="TextBox 11">
              <a:extLst>
                <a:ext uri="{FF2B5EF4-FFF2-40B4-BE49-F238E27FC236}">
                  <a16:creationId xmlns:a16="http://schemas.microsoft.com/office/drawing/2014/main" id="{721B8204-06D4-42AB-9DFB-0D199BD3EC4F}"/>
                </a:ext>
              </a:extLst>
            </p:cNvPr>
            <p:cNvSpPr txBox="1"/>
            <p:nvPr/>
          </p:nvSpPr>
          <p:spPr>
            <a:xfrm>
              <a:off x="3800649" y="2460828"/>
              <a:ext cx="3371863"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cpu_usage.py</a:t>
              </a:r>
            </a:p>
          </p:txBody>
        </p:sp>
        <p:sp>
          <p:nvSpPr>
            <p:cNvPr id="13" name="직사각형 12">
              <a:extLst>
                <a:ext uri="{FF2B5EF4-FFF2-40B4-BE49-F238E27FC236}">
                  <a16:creationId xmlns:a16="http://schemas.microsoft.com/office/drawing/2014/main" id="{903B81BE-F81C-47D0-A59B-A8EDC381040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pic>
        <p:nvPicPr>
          <p:cNvPr id="14" name="그림 13">
            <a:extLst>
              <a:ext uri="{FF2B5EF4-FFF2-40B4-BE49-F238E27FC236}">
                <a16:creationId xmlns:a16="http://schemas.microsoft.com/office/drawing/2014/main" id="{80ABC3F0-EDC7-4AC7-B92B-66A7B51C00DC}"/>
              </a:ext>
            </a:extLst>
          </p:cNvPr>
          <p:cNvPicPr>
            <a:picLocks noChangeAspect="1"/>
          </p:cNvPicPr>
          <p:nvPr/>
        </p:nvPicPr>
        <p:blipFill>
          <a:blip r:embed="rId4"/>
          <a:stretch>
            <a:fillRect/>
          </a:stretch>
        </p:blipFill>
        <p:spPr>
          <a:xfrm>
            <a:off x="1379185" y="2098124"/>
            <a:ext cx="3177338" cy="713128"/>
          </a:xfrm>
          <a:prstGeom prst="rect">
            <a:avLst/>
          </a:prstGeom>
        </p:spPr>
      </p:pic>
      <p:sp>
        <p:nvSpPr>
          <p:cNvPr id="15" name="직사각형 14">
            <a:extLst>
              <a:ext uri="{FF2B5EF4-FFF2-40B4-BE49-F238E27FC236}">
                <a16:creationId xmlns:a16="http://schemas.microsoft.com/office/drawing/2014/main" id="{F46F8D10-D8B3-4D04-96A3-1C9FC0C9AE27}"/>
              </a:ext>
            </a:extLst>
          </p:cNvPr>
          <p:cNvSpPr/>
          <p:nvPr/>
        </p:nvSpPr>
        <p:spPr>
          <a:xfrm>
            <a:off x="1385888" y="2885621"/>
            <a:ext cx="6563791" cy="786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Verifique</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la CPU se supervise </a:t>
            </a:r>
            <a:r>
              <a:rPr lang="en-US" altLang="ko-KR" sz="975" dirty="0" err="1">
                <a:solidFill>
                  <a:schemeClr val="tx1">
                    <a:lumMod val="85000"/>
                    <a:lumOff val="15000"/>
                  </a:schemeClr>
                </a:solidFill>
                <a:latin typeface="Arial" panose="020B0604020202020204" pitchFamily="34" charset="0"/>
              </a:rPr>
              <a:t>mientras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realiza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diversas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tareas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acceder a Internet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la Raspberry Pi para </a:t>
            </a:r>
            <a:r>
              <a:rPr lang="en-US" altLang="ko-KR" sz="975" dirty="0" err="1">
                <a:solidFill>
                  <a:schemeClr val="tx1">
                    <a:lumMod val="85000"/>
                    <a:lumOff val="15000"/>
                  </a:schemeClr>
                </a:solidFill>
                <a:latin typeface="Arial" panose="020B0604020202020204" pitchFamily="34" charset="0"/>
              </a:rPr>
              <a:t>observar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si</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la CPU cambia bien.</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Compruebe</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cambios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iluminación</a:t>
            </a:r>
            <a:r>
              <a:rPr lang="en-US" altLang="ko-KR" sz="975" dirty="0">
                <a:solidFill>
                  <a:schemeClr val="tx1">
                    <a:lumMod val="85000"/>
                    <a:lumOff val="15000"/>
                  </a:schemeClr>
                </a:solidFill>
                <a:latin typeface="Arial" panose="020B0604020202020204" pitchFamily="34" charset="0"/>
              </a:rPr>
              <a:t> LED de </a:t>
            </a:r>
            <a:r>
              <a:rPr lang="en-US" altLang="ko-KR" sz="975" dirty="0" err="1">
                <a:solidFill>
                  <a:schemeClr val="tx1">
                    <a:lumMod val="85000"/>
                    <a:lumOff val="15000"/>
                  </a:schemeClr>
                </a:solidFill>
                <a:latin typeface="Arial" panose="020B0604020202020204" pitchFamily="34" charset="0"/>
              </a:rPr>
              <a:t>acuerdo</a:t>
            </a:r>
            <a:r>
              <a:rPr lang="en-US" altLang="ko-KR" sz="975" dirty="0">
                <a:solidFill>
                  <a:schemeClr val="tx1">
                    <a:lumMod val="85000"/>
                    <a:lumOff val="15000"/>
                  </a:schemeClr>
                </a:solidFill>
                <a:latin typeface="Arial" panose="020B0604020202020204" pitchFamily="34" charset="0"/>
              </a:rPr>
              <a:t> con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uso</a:t>
            </a:r>
            <a:r>
              <a:rPr lang="en-US" altLang="ko-KR" sz="975" dirty="0">
                <a:solidFill>
                  <a:schemeClr val="tx1">
                    <a:lumMod val="85000"/>
                    <a:lumOff val="15000"/>
                  </a:schemeClr>
                </a:solidFill>
                <a:latin typeface="Arial" panose="020B0604020202020204" pitchFamily="34" charset="0"/>
              </a:rPr>
              <a:t> de CPU </a:t>
            </a:r>
            <a:r>
              <a:rPr lang="en-US" altLang="ko-KR" sz="975" dirty="0" err="1">
                <a:solidFill>
                  <a:schemeClr val="tx1">
                    <a:lumMod val="85000"/>
                    <a:lumOff val="15000"/>
                  </a:schemeClr>
                </a:solidFill>
                <a:latin typeface="Arial" panose="020B0604020202020204" pitchFamily="34" charset="0"/>
              </a:rPr>
              <a:t>especificado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también</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realizan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correctamente</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sp>
        <p:nvSpPr>
          <p:cNvPr id="16"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1.4.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7565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Salida del proyecto de supervisión de CPU</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Archivo de registro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1385888" y="1574005"/>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Compruebe si el archivo de registro se ha creado correctamente.</a:t>
            </a:r>
            <a:endParaRPr lang="ko-KR" altLang="en-US" sz="975" dirty="0">
              <a:solidFill>
                <a:schemeClr val="tx1">
                  <a:lumMod val="85000"/>
                  <a:lumOff val="15000"/>
                </a:schemeClr>
              </a:solidFill>
              <a:latin typeface="Arial" panose="020B0604020202020204" pitchFamily="34" charset="0"/>
            </a:endParaRPr>
          </a:p>
        </p:txBody>
      </p:sp>
      <p:grpSp>
        <p:nvGrpSpPr>
          <p:cNvPr id="11" name="그룹 10">
            <a:extLst>
              <a:ext uri="{FF2B5EF4-FFF2-40B4-BE49-F238E27FC236}">
                <a16:creationId xmlns:a16="http://schemas.microsoft.com/office/drawing/2014/main" id="{B293CBBB-2156-4AFB-9915-7DF829D349CC}"/>
              </a:ext>
            </a:extLst>
          </p:cNvPr>
          <p:cNvGrpSpPr/>
          <p:nvPr/>
        </p:nvGrpSpPr>
        <p:grpSpPr>
          <a:xfrm>
            <a:off x="1385888" y="1837457"/>
            <a:ext cx="2591990" cy="230832"/>
            <a:chOff x="3716526" y="2460828"/>
            <a:chExt cx="3455986" cy="307776"/>
          </a:xfrm>
        </p:grpSpPr>
        <p:sp>
          <p:nvSpPr>
            <p:cNvPr id="12" name="TextBox 11">
              <a:extLst>
                <a:ext uri="{FF2B5EF4-FFF2-40B4-BE49-F238E27FC236}">
                  <a16:creationId xmlns:a16="http://schemas.microsoft.com/office/drawing/2014/main" id="{721B8204-06D4-42AB-9DFB-0D199BD3EC4F}"/>
                </a:ext>
              </a:extLst>
            </p:cNvPr>
            <p:cNvSpPr txBox="1"/>
            <p:nvPr/>
          </p:nvSpPr>
          <p:spPr>
            <a:xfrm>
              <a:off x="3800649" y="2460828"/>
              <a:ext cx="3371863"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ls</a:t>
              </a:r>
            </a:p>
          </p:txBody>
        </p:sp>
        <p:sp>
          <p:nvSpPr>
            <p:cNvPr id="13" name="직사각형 12">
              <a:extLst>
                <a:ext uri="{FF2B5EF4-FFF2-40B4-BE49-F238E27FC236}">
                  <a16:creationId xmlns:a16="http://schemas.microsoft.com/office/drawing/2014/main" id="{903B81BE-F81C-47D0-A59B-A8EDC381040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15" name="직사각형 14">
            <a:extLst>
              <a:ext uri="{FF2B5EF4-FFF2-40B4-BE49-F238E27FC236}">
                <a16:creationId xmlns:a16="http://schemas.microsoft.com/office/drawing/2014/main" id="{F46F8D10-D8B3-4D04-96A3-1C9FC0C9AE27}"/>
              </a:ext>
            </a:extLst>
          </p:cNvPr>
          <p:cNvSpPr/>
          <p:nvPr/>
        </p:nvSpPr>
        <p:spPr>
          <a:xfrm>
            <a:off x="1385888" y="2432782"/>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Compruebe el contenido del archivo de registro.</a:t>
            </a:r>
            <a:endParaRPr lang="ko-KR" altLang="en-US" sz="975" dirty="0">
              <a:solidFill>
                <a:schemeClr val="tx1">
                  <a:lumMod val="85000"/>
                  <a:lumOff val="15000"/>
                </a:schemeClr>
              </a:solidFill>
              <a:latin typeface="Arial" panose="020B0604020202020204" pitchFamily="34" charset="0"/>
            </a:endParaRPr>
          </a:p>
        </p:txBody>
      </p:sp>
      <p:pic>
        <p:nvPicPr>
          <p:cNvPr id="16" name="그림 15">
            <a:extLst>
              <a:ext uri="{FF2B5EF4-FFF2-40B4-BE49-F238E27FC236}">
                <a16:creationId xmlns:a16="http://schemas.microsoft.com/office/drawing/2014/main" id="{78AACC1D-CBD3-45C0-9A27-5E6B22FFC74B}"/>
              </a:ext>
            </a:extLst>
          </p:cNvPr>
          <p:cNvPicPr>
            <a:picLocks noChangeAspect="1"/>
          </p:cNvPicPr>
          <p:nvPr/>
        </p:nvPicPr>
        <p:blipFill>
          <a:blip r:embed="rId4"/>
          <a:stretch>
            <a:fillRect/>
          </a:stretch>
        </p:blipFill>
        <p:spPr>
          <a:xfrm>
            <a:off x="1385888" y="2092145"/>
            <a:ext cx="2591990" cy="293696"/>
          </a:xfrm>
          <a:prstGeom prst="rect">
            <a:avLst/>
          </a:prstGeom>
        </p:spPr>
      </p:pic>
      <p:pic>
        <p:nvPicPr>
          <p:cNvPr id="17" name="그림 16">
            <a:extLst>
              <a:ext uri="{FF2B5EF4-FFF2-40B4-BE49-F238E27FC236}">
                <a16:creationId xmlns:a16="http://schemas.microsoft.com/office/drawing/2014/main" id="{A6AC0B3F-3B47-4C96-ABD7-CEF2002D5385}"/>
              </a:ext>
            </a:extLst>
          </p:cNvPr>
          <p:cNvPicPr>
            <a:picLocks noChangeAspect="1"/>
          </p:cNvPicPr>
          <p:nvPr/>
        </p:nvPicPr>
        <p:blipFill>
          <a:blip r:embed="rId5"/>
          <a:stretch>
            <a:fillRect/>
          </a:stretch>
        </p:blipFill>
        <p:spPr>
          <a:xfrm>
            <a:off x="1385888" y="2910918"/>
            <a:ext cx="3193019" cy="1327579"/>
          </a:xfrm>
          <a:prstGeom prst="rect">
            <a:avLst/>
          </a:prstGeom>
        </p:spPr>
      </p:pic>
      <p:pic>
        <p:nvPicPr>
          <p:cNvPr id="18" name="그림 17">
            <a:extLst>
              <a:ext uri="{FF2B5EF4-FFF2-40B4-BE49-F238E27FC236}">
                <a16:creationId xmlns:a16="http://schemas.microsoft.com/office/drawing/2014/main" id="{9F9042ED-A226-49DD-97E6-14AB198590FF}"/>
              </a:ext>
            </a:extLst>
          </p:cNvPr>
          <p:cNvPicPr>
            <a:picLocks noChangeAspect="1"/>
          </p:cNvPicPr>
          <p:nvPr/>
        </p:nvPicPr>
        <p:blipFill>
          <a:blip r:embed="rId6"/>
          <a:stretch>
            <a:fillRect/>
          </a:stretch>
        </p:blipFill>
        <p:spPr>
          <a:xfrm>
            <a:off x="1385888" y="2691852"/>
            <a:ext cx="4062660" cy="159504"/>
          </a:xfrm>
          <a:prstGeom prst="rect">
            <a:avLst/>
          </a:prstGeom>
        </p:spPr>
      </p:pic>
      <p:sp>
        <p:nvSpPr>
          <p:cNvPr id="14"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1.4.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8104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1;p4"/>
          <p:cNvSpPr/>
          <p:nvPr/>
        </p:nvSpPr>
        <p:spPr>
          <a:xfrm>
            <a:off x="497467" y="1878632"/>
            <a:ext cx="3638598" cy="492443"/>
          </a:xfrm>
          <a:prstGeom prst="rect">
            <a:avLst/>
          </a:prstGeom>
          <a:noFill/>
          <a:ln>
            <a:noFill/>
          </a:ln>
        </p:spPr>
        <p:txBody>
          <a:bodyPr spcFirstLastPara="1" wrap="square" lIns="0" tIns="0" rIns="0" bIns="0" anchor="t" anchorCtr="0">
            <a:spAutoFit/>
          </a:bodyPr>
          <a:lstStyle/>
          <a:p>
            <a:pPr>
              <a:buSzPts val="3200"/>
            </a:pPr>
            <a:r>
              <a:rPr lang="en-US" sz="1600" dirty="0">
                <a:solidFill>
                  <a:schemeClr val="bg1"/>
                </a:solidFill>
                <a:latin typeface="Arial" panose="020B0604020202020204" pitchFamily="34" charset="0"/>
                <a:cs typeface="Arial" panose="020B0604020202020204" pitchFamily="34" charset="0"/>
              </a:rPr>
              <a:t>Proyecto de Control del </a:t>
            </a:r>
            <a:r>
              <a:rPr lang="en-US" sz="1600" dirty="0" err="1">
                <a:solidFill>
                  <a:schemeClr val="bg1"/>
                </a:solidFill>
                <a:latin typeface="Arial" panose="020B0604020202020204" pitchFamily="34" charset="0"/>
                <a:cs typeface="Arial" panose="020B0604020202020204" pitchFamily="34" charset="0"/>
              </a:rPr>
              <a:t>Alcance</a:t>
            </a:r>
            <a:r>
              <a:rPr lang="en-US" sz="1600" dirty="0">
                <a:solidFill>
                  <a:schemeClr val="bg1"/>
                </a:solidFill>
                <a:latin typeface="Arial" panose="020B0604020202020204" pitchFamily="34" charset="0"/>
                <a:cs typeface="Arial" panose="020B0604020202020204" pitchFamily="34" charset="0"/>
              </a:rPr>
              <a:t> del Sensor</a:t>
            </a:r>
          </a:p>
        </p:txBody>
      </p:sp>
      <p:sp>
        <p:nvSpPr>
          <p:cNvPr id="6"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2. </a:t>
            </a:r>
            <a:endParaRPr sz="4049" dirty="0">
              <a:solidFill>
                <a:schemeClr val="bg1">
                  <a:lumMod val="85000"/>
                </a:schemeClr>
              </a:solidFill>
            </a:endParaRPr>
          </a:p>
        </p:txBody>
      </p:sp>
      <p:sp>
        <p:nvSpPr>
          <p:cNvPr id="7" name="직사각형 32">
            <a:extLst>
              <a:ext uri="{FF2B5EF4-FFF2-40B4-BE49-F238E27FC236}">
                <a16:creationId xmlns:a16="http://schemas.microsoft.com/office/drawing/2014/main" id="{2E299966-E9DA-49AD-A034-508597FE35B0}"/>
              </a:ext>
            </a:extLst>
          </p:cNvPr>
          <p:cNvSpPr/>
          <p:nvPr/>
        </p:nvSpPr>
        <p:spPr>
          <a:xfrm>
            <a:off x="4575105" y="1863988"/>
            <a:ext cx="3563055" cy="828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defTabSz="685800" fontAlgn="base" latinLnBrk="1">
              <a:spcBef>
                <a:spcPct val="0"/>
              </a:spcBef>
              <a:spcAft>
                <a:spcPts val="750"/>
              </a:spcAft>
              <a:buSzPct val="120000"/>
              <a:buFont typeface="Arial" panose="020B0604020202020204" pitchFamily="34" charset="0"/>
              <a:buChar char="│"/>
              <a:defRPr/>
            </a:pPr>
            <a:r>
              <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2.1. </a:t>
            </a:r>
            <a:r>
              <a:rPr kumimoji="1" lang="en-US" altLang="ko-KR" sz="1350" dirty="0" err="1">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Utilizar</a:t>
            </a:r>
            <a:r>
              <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 </a:t>
            </a:r>
            <a:r>
              <a:rPr kumimoji="1" lang="en-US" altLang="ko-KR" sz="1350" dirty="0" err="1">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Potenciómetro</a:t>
            </a:r>
            <a:endPar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endParaRP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2.2.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Utilice</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el</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Sensor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Ultrasónico</a:t>
            </a:r>
            <a:endPar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endParaRP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2.3. Proyecto de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Juguete</a:t>
            </a:r>
            <a:endPar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3014559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Potenciómetro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Potenciómetro (resistencia de tres terminales)</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3190161" y="1636870"/>
            <a:ext cx="4768327" cy="2067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Un </a:t>
            </a:r>
            <a:r>
              <a:rPr lang="en-US" altLang="ko-KR" sz="975" dirty="0" err="1">
                <a:solidFill>
                  <a:srgbClr val="0033FF"/>
                </a:solidFill>
                <a:latin typeface="Arial" panose="020B0604020202020204" pitchFamily="34" charset="0"/>
              </a:rPr>
              <a:t>potenciómetro</a:t>
            </a:r>
            <a:r>
              <a:rPr lang="en-US" altLang="ko-KR" sz="975" dirty="0">
                <a:solidFill>
                  <a:srgbClr val="0033FF"/>
                </a:solidFill>
                <a:latin typeface="Arial" panose="020B0604020202020204" pitchFamily="34" charset="0"/>
              </a:rPr>
              <a:t> es </a:t>
            </a:r>
            <a:r>
              <a:rPr lang="en-US" altLang="ko-KR" sz="975" dirty="0" err="1">
                <a:solidFill>
                  <a:srgbClr val="0033FF"/>
                </a:solidFill>
                <a:latin typeface="Arial" panose="020B0604020202020204" pitchFamily="34" charset="0"/>
              </a:rPr>
              <a:t>una</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resistencia</a:t>
            </a:r>
            <a:r>
              <a:rPr lang="en-US" altLang="ko-KR" sz="975" dirty="0">
                <a:solidFill>
                  <a:srgbClr val="0033FF"/>
                </a:solidFill>
                <a:latin typeface="Arial" panose="020B0604020202020204" pitchFamily="34" charset="0"/>
              </a:rPr>
              <a:t> de </a:t>
            </a:r>
            <a:r>
              <a:rPr lang="en-US" altLang="ko-KR" sz="975" dirty="0" err="1">
                <a:solidFill>
                  <a:srgbClr val="0033FF"/>
                </a:solidFill>
                <a:latin typeface="Arial" panose="020B0604020202020204" pitchFamily="34" charset="0"/>
              </a:rPr>
              <a:t>tres</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terminales</a:t>
            </a:r>
            <a:r>
              <a:rPr lang="en-US" altLang="ko-KR" sz="975" dirty="0">
                <a:solidFill>
                  <a:srgbClr val="0033FF"/>
                </a:solidFill>
                <a:latin typeface="Arial" panose="020B0604020202020204" pitchFamily="34" charset="0"/>
              </a:rPr>
              <a:t> </a:t>
            </a:r>
            <a:r>
              <a:rPr lang="en-US" altLang="ko-KR" sz="975" dirty="0">
                <a:solidFill>
                  <a:schemeClr val="tx1">
                    <a:lumMod val="85000"/>
                    <a:lumOff val="15000"/>
                  </a:schemeClr>
                </a:solidFill>
                <a:latin typeface="Arial" panose="020B0604020202020204" pitchFamily="34" charset="0"/>
              </a:rPr>
              <a:t>con un </a:t>
            </a:r>
            <a:r>
              <a:rPr lang="en-US" altLang="ko-KR" sz="975" dirty="0" err="1">
                <a:solidFill>
                  <a:schemeClr val="tx1">
                    <a:lumMod val="85000"/>
                    <a:lumOff val="15000"/>
                  </a:schemeClr>
                </a:solidFill>
                <a:latin typeface="Arial" panose="020B0604020202020204" pitchFamily="34" charset="0"/>
              </a:rPr>
              <a:t>contacto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deslizante</a:t>
            </a:r>
            <a:r>
              <a:rPr lang="en-US" altLang="ko-KR" sz="975" dirty="0">
                <a:solidFill>
                  <a:schemeClr val="tx1">
                    <a:lumMod val="85000"/>
                    <a:lumOff val="15000"/>
                  </a:schemeClr>
                </a:solidFill>
                <a:latin typeface="Arial" panose="020B0604020202020204" pitchFamily="34" charset="0"/>
              </a:rPr>
              <a:t> o </a:t>
            </a:r>
            <a:r>
              <a:rPr lang="en-US" altLang="ko-KR" sz="975" dirty="0" err="1">
                <a:solidFill>
                  <a:schemeClr val="tx1">
                    <a:lumMod val="85000"/>
                    <a:lumOff val="15000"/>
                  </a:schemeClr>
                </a:solidFill>
                <a:latin typeface="Arial" panose="020B0604020202020204" pitchFamily="34" charset="0"/>
              </a:rPr>
              <a:t>giratorio</a:t>
            </a:r>
            <a:r>
              <a:rPr lang="en-US" altLang="ko-KR" sz="975" dirty="0">
                <a:solidFill>
                  <a:schemeClr val="tx1">
                    <a:lumMod val="85000"/>
                    <a:lumOff val="15000"/>
                  </a:schemeClr>
                </a:solidFill>
                <a:latin typeface="Arial" panose="020B0604020202020204" pitchFamily="34" charset="0"/>
              </a:rPr>
              <a:t> que forma un </a:t>
            </a:r>
            <a:r>
              <a:rPr lang="en-US" altLang="ko-KR" sz="975" dirty="0">
                <a:solidFill>
                  <a:srgbClr val="0033FF"/>
                </a:solidFill>
                <a:latin typeface="Arial" panose="020B0604020202020204" pitchFamily="34" charset="0"/>
              </a:rPr>
              <a:t>divisor de </a:t>
            </a:r>
            <a:r>
              <a:rPr lang="en-US" altLang="ko-KR" sz="975" dirty="0" err="1">
                <a:solidFill>
                  <a:srgbClr val="0033FF"/>
                </a:solidFill>
                <a:latin typeface="Arial" panose="020B0604020202020204" pitchFamily="34" charset="0"/>
              </a:rPr>
              <a:t>voltaje</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ajustable</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Si solo se </a:t>
            </a:r>
            <a:r>
              <a:rPr lang="en-US" altLang="ko-KR" sz="975" dirty="0" err="1">
                <a:solidFill>
                  <a:schemeClr val="tx1">
                    <a:lumMod val="85000"/>
                    <a:lumOff val="15000"/>
                  </a:schemeClr>
                </a:solidFill>
                <a:latin typeface="Arial" panose="020B0604020202020204" pitchFamily="34" charset="0"/>
              </a:rPr>
              <a:t>utilizan</a:t>
            </a:r>
            <a:r>
              <a:rPr lang="en-US" altLang="ko-KR" sz="975" dirty="0">
                <a:solidFill>
                  <a:schemeClr val="tx1">
                    <a:lumMod val="85000"/>
                    <a:lumOff val="15000"/>
                  </a:schemeClr>
                </a:solidFill>
                <a:latin typeface="Arial" panose="020B0604020202020204" pitchFamily="34" charset="0"/>
              </a:rPr>
              <a:t> dos </a:t>
            </a:r>
            <a:r>
              <a:rPr lang="en-US" altLang="ko-KR" sz="975" dirty="0" err="1">
                <a:solidFill>
                  <a:schemeClr val="tx1">
                    <a:lumMod val="85000"/>
                    <a:lumOff val="15000"/>
                  </a:schemeClr>
                </a:solidFill>
                <a:latin typeface="Arial" panose="020B0604020202020204" pitchFamily="34" charset="0"/>
              </a:rPr>
              <a:t>terminales</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extremo</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limpiador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actúa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resistencia</a:t>
            </a:r>
            <a:r>
              <a:rPr lang="en-US" altLang="ko-KR" sz="975" dirty="0">
                <a:solidFill>
                  <a:schemeClr val="tx1">
                    <a:lumMod val="85000"/>
                    <a:lumOff val="15000"/>
                  </a:schemeClr>
                </a:solidFill>
                <a:latin typeface="Arial" panose="020B0604020202020204" pitchFamily="34" charset="0"/>
              </a:rPr>
              <a:t> variable o </a:t>
            </a:r>
            <a:r>
              <a:rPr lang="en-US" altLang="ko-KR" sz="975" dirty="0" err="1">
                <a:solidFill>
                  <a:schemeClr val="tx1">
                    <a:lumMod val="85000"/>
                    <a:lumOff val="15000"/>
                  </a:schemeClr>
                </a:solidFill>
                <a:latin typeface="Arial" panose="020B0604020202020204" pitchFamily="34" charset="0"/>
              </a:rPr>
              <a:t>reóstato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El </a:t>
            </a:r>
            <a:r>
              <a:rPr lang="en-US" altLang="ko-KR" sz="975" dirty="0" err="1">
                <a:solidFill>
                  <a:schemeClr val="tx1">
                    <a:lumMod val="85000"/>
                    <a:lumOff val="15000"/>
                  </a:schemeClr>
                </a:solidFill>
                <a:latin typeface="Arial" panose="020B0604020202020204" pitchFamily="34" charset="0"/>
              </a:rPr>
              <a:t>instrumento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medición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llamado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potenciómetro</a:t>
            </a:r>
            <a:r>
              <a:rPr lang="en-US" altLang="ko-KR" sz="975" dirty="0">
                <a:solidFill>
                  <a:schemeClr val="tx1">
                    <a:lumMod val="85000"/>
                    <a:lumOff val="15000"/>
                  </a:schemeClr>
                </a:solidFill>
                <a:latin typeface="Arial" panose="020B0604020202020204" pitchFamily="34" charset="0"/>
              </a:rPr>
              <a:t> es </a:t>
            </a:r>
            <a:r>
              <a:rPr lang="en-US" altLang="ko-KR" sz="975" dirty="0" err="1">
                <a:solidFill>
                  <a:schemeClr val="tx1">
                    <a:lumMod val="85000"/>
                    <a:lumOff val="15000"/>
                  </a:schemeClr>
                </a:solidFill>
                <a:latin typeface="Arial" panose="020B0604020202020204" pitchFamily="34" charset="0"/>
              </a:rPr>
              <a:t>esencialmente</a:t>
            </a:r>
            <a:r>
              <a:rPr lang="en-US" altLang="ko-KR" sz="975" dirty="0">
                <a:solidFill>
                  <a:schemeClr val="tx1">
                    <a:lumMod val="85000"/>
                    <a:lumOff val="15000"/>
                  </a:schemeClr>
                </a:solidFill>
                <a:latin typeface="Arial" panose="020B0604020202020204" pitchFamily="34" charset="0"/>
              </a:rPr>
              <a:t> un divisor de </a:t>
            </a:r>
            <a:r>
              <a:rPr lang="en-US" altLang="ko-KR" sz="975" dirty="0" err="1">
                <a:solidFill>
                  <a:schemeClr val="tx1">
                    <a:lumMod val="85000"/>
                    <a:lumOff val="15000"/>
                  </a:schemeClr>
                </a:solidFill>
                <a:latin typeface="Arial" panose="020B0604020202020204" pitchFamily="34" charset="0"/>
              </a:rPr>
              <a:t>voltaje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utilizado</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medir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potencial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eléctrico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voltaje</a:t>
            </a:r>
            <a:r>
              <a:rPr lang="en-US" altLang="ko-KR" sz="975" dirty="0">
                <a:solidFill>
                  <a:schemeClr val="tx1">
                    <a:lumMod val="85000"/>
                    <a:lumOff val="15000"/>
                  </a:schemeClr>
                </a:solidFill>
                <a:latin typeface="Arial" panose="020B0604020202020204" pitchFamily="34" charset="0"/>
              </a:rPr>
              <a:t>). Los </a:t>
            </a:r>
            <a:r>
              <a:rPr lang="en-US" altLang="ko-KR" sz="975" dirty="0" err="1">
                <a:solidFill>
                  <a:schemeClr val="tx1">
                    <a:lumMod val="85000"/>
                    <a:lumOff val="15000"/>
                  </a:schemeClr>
                </a:solidFill>
                <a:latin typeface="Arial" panose="020B0604020202020204" pitchFamily="34" charset="0"/>
              </a:rPr>
              <a:t>componentes</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nombran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porque</a:t>
            </a:r>
            <a:r>
              <a:rPr lang="en-US" altLang="ko-KR" sz="975" dirty="0">
                <a:solidFill>
                  <a:schemeClr val="tx1">
                    <a:lumMod val="85000"/>
                    <a:lumOff val="15000"/>
                  </a:schemeClr>
                </a:solidFill>
                <a:latin typeface="Arial" panose="020B0604020202020204" pitchFamily="34" charset="0"/>
              </a:rPr>
              <a:t> son </a:t>
            </a:r>
            <a:r>
              <a:rPr lang="en-US" altLang="ko-KR" sz="975" dirty="0" err="1">
                <a:solidFill>
                  <a:schemeClr val="tx1">
                    <a:lumMod val="85000"/>
                    <a:lumOff val="15000"/>
                  </a:schemeClr>
                </a:solidFill>
                <a:latin typeface="Arial" panose="020B0604020202020204" pitchFamily="34" charset="0"/>
              </a:rPr>
              <a:t>implementaciones</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mismo</a:t>
            </a:r>
            <a:r>
              <a:rPr lang="en-US" altLang="ko-KR" sz="975" dirty="0">
                <a:solidFill>
                  <a:schemeClr val="tx1">
                    <a:lumMod val="85000"/>
                    <a:lumOff val="15000"/>
                  </a:schemeClr>
                </a:solidFill>
                <a:latin typeface="Arial" panose="020B0604020202020204" pitchFamily="34" charset="0"/>
              </a:rPr>
              <a:t> principio.</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Los </a:t>
            </a:r>
            <a:r>
              <a:rPr lang="en-US" altLang="ko-KR" sz="975" dirty="0" err="1">
                <a:solidFill>
                  <a:schemeClr val="tx1">
                    <a:lumMod val="85000"/>
                    <a:lumOff val="15000"/>
                  </a:schemeClr>
                </a:solidFill>
                <a:latin typeface="Arial" panose="020B0604020202020204" pitchFamily="34" charset="0"/>
              </a:rPr>
              <a:t>potenciómetros</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usan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comúnmente</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controlar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dispositivos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eléctricos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controles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volumen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equipos</a:t>
            </a:r>
            <a:r>
              <a:rPr lang="en-US" altLang="ko-KR" sz="975" dirty="0">
                <a:solidFill>
                  <a:schemeClr val="tx1">
                    <a:lumMod val="85000"/>
                    <a:lumOff val="15000"/>
                  </a:schemeClr>
                </a:solidFill>
                <a:latin typeface="Arial" panose="020B0604020202020204" pitchFamily="34" charset="0"/>
              </a:rPr>
              <a:t> de audio.</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Los </a:t>
            </a:r>
            <a:r>
              <a:rPr lang="en-US" altLang="ko-KR" sz="975" dirty="0" err="1">
                <a:solidFill>
                  <a:schemeClr val="tx1">
                    <a:lumMod val="85000"/>
                    <a:lumOff val="15000"/>
                  </a:schemeClr>
                </a:solidFill>
                <a:latin typeface="Arial" panose="020B0604020202020204" pitchFamily="34" charset="0"/>
              </a:rPr>
              <a:t>potenciómetros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operados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mecanismo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pueden</a:t>
            </a:r>
            <a:r>
              <a:rPr lang="en-US" altLang="ko-KR" sz="975" dirty="0">
                <a:solidFill>
                  <a:schemeClr val="tx1">
                    <a:lumMod val="85000"/>
                    <a:lumOff val="15000"/>
                  </a:schemeClr>
                </a:solidFill>
                <a:latin typeface="Arial" panose="020B0604020202020204" pitchFamily="34" charset="0"/>
              </a:rPr>
              <a:t> ser </a:t>
            </a:r>
            <a:r>
              <a:rPr lang="en-US" altLang="ko-KR" sz="975" dirty="0" err="1">
                <a:solidFill>
                  <a:schemeClr val="tx1">
                    <a:lumMod val="85000"/>
                    <a:lumOff val="15000"/>
                  </a:schemeClr>
                </a:solidFill>
                <a:latin typeface="Arial" panose="020B0604020202020204" pitchFamily="34" charset="0"/>
              </a:rPr>
              <a:t>utilizados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transductores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posición</a:t>
            </a:r>
            <a:r>
              <a:rPr lang="en-US" altLang="ko-KR" sz="975" dirty="0">
                <a:solidFill>
                  <a:schemeClr val="tx1">
                    <a:lumMod val="85000"/>
                    <a:lumOff val="15000"/>
                  </a:schemeClr>
                </a:solidFill>
                <a:latin typeface="Arial" panose="020B0604020202020204" pitchFamily="34" charset="0"/>
              </a:rPr>
              <a:t>.</a:t>
            </a:r>
          </a:p>
        </p:txBody>
      </p:sp>
      <p:grpSp>
        <p:nvGrpSpPr>
          <p:cNvPr id="2" name="그룹 1"/>
          <p:cNvGrpSpPr/>
          <p:nvPr/>
        </p:nvGrpSpPr>
        <p:grpSpPr>
          <a:xfrm>
            <a:off x="1277541" y="1686879"/>
            <a:ext cx="1809751" cy="1802524"/>
            <a:chOff x="558799" y="2226311"/>
            <a:chExt cx="2700449" cy="2689665"/>
          </a:xfrm>
        </p:grpSpPr>
        <p:sp>
          <p:nvSpPr>
            <p:cNvPr id="9" name="직사각형 8">
              <a:extLst>
                <a:ext uri="{FF2B5EF4-FFF2-40B4-BE49-F238E27FC236}">
                  <a16:creationId xmlns:a16="http://schemas.microsoft.com/office/drawing/2014/main" id="{CAA7C4D5-20B6-4F15-A1A2-19DB4366C9BD}"/>
                </a:ext>
              </a:extLst>
            </p:cNvPr>
            <p:cNvSpPr/>
            <p:nvPr/>
          </p:nvSpPr>
          <p:spPr>
            <a:xfrm>
              <a:off x="558799" y="2226311"/>
              <a:ext cx="2700449" cy="2689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10" name="그림 9">
              <a:extLst>
                <a:ext uri="{FF2B5EF4-FFF2-40B4-BE49-F238E27FC236}">
                  <a16:creationId xmlns:a16="http://schemas.microsoft.com/office/drawing/2014/main" id="{44BE7D0B-FB37-4515-B6F8-CF777E8E62DF}"/>
                </a:ext>
              </a:extLst>
            </p:cNvPr>
            <p:cNvPicPr>
              <a:picLocks noChangeAspect="1"/>
            </p:cNvPicPr>
            <p:nvPr/>
          </p:nvPicPr>
          <p:blipFill>
            <a:blip r:embed="rId4"/>
            <a:stretch>
              <a:fillRect/>
            </a:stretch>
          </p:blipFill>
          <p:spPr>
            <a:xfrm>
              <a:off x="821311" y="2344845"/>
              <a:ext cx="2175423" cy="2441171"/>
            </a:xfrm>
            <a:prstGeom prst="rect">
              <a:avLst/>
            </a:prstGeom>
          </p:spPr>
        </p:pic>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Utilizar</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Potenciómetro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014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Números</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de Pin GPIO</a:t>
            </a:r>
          </a:p>
        </p:txBody>
      </p:sp>
      <p:sp>
        <p:nvSpPr>
          <p:cNvPr id="10" name="직사각형 9">
            <a:extLst>
              <a:ext uri="{FF2B5EF4-FFF2-40B4-BE49-F238E27FC236}">
                <a16:creationId xmlns:a16="http://schemas.microsoft.com/office/drawing/2014/main" id="{DA1363AA-3AFD-4660-A7A4-6E18C2F1B878}"/>
              </a:ext>
            </a:extLst>
          </p:cNvPr>
          <p:cNvSpPr/>
          <p:nvPr/>
        </p:nvSpPr>
        <p:spPr>
          <a:xfrm>
            <a:off x="1293733" y="1389484"/>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err="1">
                <a:solidFill>
                  <a:schemeClr val="tx1"/>
                </a:solidFill>
                <a:latin typeface="Arial" panose="020B0604020202020204" pitchFamily="34" charset="0"/>
                <a:ea typeface="SamsungOne 400" panose="020B0503030303020204" pitchFamily="34" charset="0"/>
              </a:rPr>
              <a:t>Estar</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listo</a:t>
            </a:r>
            <a:r>
              <a:rPr lang="en-US" altLang="ko-KR" sz="1050" dirty="0">
                <a:solidFill>
                  <a:schemeClr val="tx1"/>
                </a:solidFill>
                <a:latin typeface="Arial" panose="020B0604020202020204" pitchFamily="34" charset="0"/>
                <a:ea typeface="SamsungOne 400" panose="020B0503030303020204" pitchFamily="34" charset="0"/>
              </a:rPr>
              <a:t> con </a:t>
            </a:r>
            <a:r>
              <a:rPr lang="en-US" altLang="ko-KR" sz="1050" dirty="0" err="1">
                <a:solidFill>
                  <a:schemeClr val="tx1"/>
                </a:solidFill>
                <a:latin typeface="Arial" panose="020B0604020202020204" pitchFamily="34" charset="0"/>
                <a:ea typeface="SamsungOne 400" panose="020B0503030303020204" pitchFamily="34" charset="0"/>
              </a:rPr>
              <a:t>los</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números</a:t>
            </a:r>
            <a:r>
              <a:rPr lang="en-US" altLang="ko-KR" sz="1050" dirty="0">
                <a:solidFill>
                  <a:schemeClr val="tx1"/>
                </a:solidFill>
                <a:latin typeface="Arial" panose="020B0604020202020204" pitchFamily="34" charset="0"/>
                <a:ea typeface="SamsungOne 400" panose="020B0503030303020204" pitchFamily="34" charset="0"/>
              </a:rPr>
              <a:t> Pin GPIO para </a:t>
            </a:r>
            <a:r>
              <a:rPr lang="en-US" altLang="ko-KR" sz="1050" dirty="0" err="1">
                <a:solidFill>
                  <a:schemeClr val="tx1"/>
                </a:solidFill>
                <a:latin typeface="Arial" panose="020B0604020202020204" pitchFamily="34" charset="0"/>
                <a:ea typeface="SamsungOne 400" panose="020B0503030303020204" pitchFamily="34" charset="0"/>
              </a:rPr>
              <a:t>iniciar</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proyectos</a:t>
            </a:r>
            <a:r>
              <a:rPr lang="en-US" altLang="ko-KR" sz="1050" dirty="0">
                <a:solidFill>
                  <a:schemeClr val="tx1"/>
                </a:solidFill>
                <a:latin typeface="Arial" panose="020B0604020202020204" pitchFamily="34" charset="0"/>
                <a:ea typeface="SamsungOne 400" panose="020B0503030303020204" pitchFamily="34" charset="0"/>
              </a:rPr>
              <a:t> de </a:t>
            </a:r>
            <a:r>
              <a:rPr lang="en-US" altLang="ko-KR" sz="1050" dirty="0" err="1">
                <a:solidFill>
                  <a:schemeClr val="tx1"/>
                </a:solidFill>
                <a:latin typeface="Arial" panose="020B0604020202020204" pitchFamily="34" charset="0"/>
                <a:ea typeface="SamsungOne 400" panose="020B0503030303020204" pitchFamily="34" charset="0"/>
              </a:rPr>
              <a:t>juguete</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21BAAF21-21C9-4922-A1D3-845964D3F319}"/>
              </a:ext>
            </a:extLst>
          </p:cNvPr>
          <p:cNvSpPr/>
          <p:nvPr/>
        </p:nvSpPr>
        <p:spPr>
          <a:xfrm>
            <a:off x="1392578" y="1597583"/>
            <a:ext cx="6365536" cy="786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prstClr val="black">
                    <a:lumMod val="85000"/>
                    <a:lumOff val="15000"/>
                  </a:prstClr>
                </a:solidFill>
                <a:latin typeface="Arial" panose="020B0604020202020204" pitchFamily="34" charset="0"/>
              </a:rPr>
              <a:t>En</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este</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capítulo</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vamos</a:t>
            </a:r>
            <a:r>
              <a:rPr lang="en-US" altLang="ko-KR" sz="975" dirty="0">
                <a:solidFill>
                  <a:prstClr val="black">
                    <a:lumMod val="85000"/>
                    <a:lumOff val="15000"/>
                  </a:prstClr>
                </a:solidFill>
                <a:latin typeface="Arial" panose="020B0604020202020204" pitchFamily="34" charset="0"/>
              </a:rPr>
              <a:t> a </a:t>
            </a:r>
            <a:r>
              <a:rPr lang="en-US" altLang="ko-KR" sz="975" dirty="0" err="1">
                <a:solidFill>
                  <a:prstClr val="black">
                    <a:lumMod val="85000"/>
                    <a:lumOff val="15000"/>
                  </a:prstClr>
                </a:solidFill>
                <a:latin typeface="Arial" panose="020B0604020202020204" pitchFamily="34" charset="0"/>
              </a:rPr>
              <a:t>practicar</a:t>
            </a:r>
            <a:r>
              <a:rPr lang="en-US" altLang="ko-KR" sz="975" dirty="0">
                <a:solidFill>
                  <a:prstClr val="black">
                    <a:lumMod val="85000"/>
                    <a:lumOff val="15000"/>
                  </a:prstClr>
                </a:solidFill>
                <a:latin typeface="Arial" panose="020B0604020202020204" pitchFamily="34" charset="0"/>
              </a:rPr>
              <a:t> con un </a:t>
            </a:r>
            <a:r>
              <a:rPr lang="en-US" altLang="ko-KR" sz="975" dirty="0" err="1">
                <a:solidFill>
                  <a:prstClr val="black">
                    <a:lumMod val="85000"/>
                    <a:lumOff val="15000"/>
                  </a:prstClr>
                </a:solidFill>
                <a:latin typeface="Arial" panose="020B0604020202020204" pitchFamily="34" charset="0"/>
              </a:rPr>
              <a:t>proyecto</a:t>
            </a:r>
            <a:r>
              <a:rPr lang="en-US" altLang="ko-KR" sz="975" dirty="0">
                <a:solidFill>
                  <a:prstClr val="black">
                    <a:lumMod val="85000"/>
                    <a:lumOff val="15000"/>
                  </a:prstClr>
                </a:solidFill>
                <a:latin typeface="Arial" panose="020B0604020202020204" pitchFamily="34" charset="0"/>
              </a:rPr>
              <a:t> de </a:t>
            </a:r>
            <a:r>
              <a:rPr lang="en-US" altLang="ko-KR" sz="975" dirty="0" err="1">
                <a:solidFill>
                  <a:prstClr val="black">
                    <a:lumMod val="85000"/>
                    <a:lumOff val="15000"/>
                  </a:prstClr>
                </a:solidFill>
                <a:latin typeface="Arial" panose="020B0604020202020204" pitchFamily="34" charset="0"/>
              </a:rPr>
              <a:t>juguete</a:t>
            </a:r>
            <a:r>
              <a:rPr lang="en-US" altLang="ko-KR" sz="975" dirty="0">
                <a:solidFill>
                  <a:prstClr val="black">
                    <a:lumMod val="85000"/>
                    <a:lumOff val="15000"/>
                  </a:prstClr>
                </a:solidFill>
                <a:latin typeface="Arial" panose="020B0604020202020204" pitchFamily="34" charset="0"/>
              </a:rPr>
              <a:t> que se </a:t>
            </a:r>
            <a:r>
              <a:rPr lang="en-US" altLang="ko-KR" sz="975" dirty="0" err="1">
                <a:solidFill>
                  <a:prstClr val="black">
                    <a:lumMod val="85000"/>
                    <a:lumOff val="15000"/>
                  </a:prstClr>
                </a:solidFill>
                <a:latin typeface="Arial" panose="020B0604020202020204" pitchFamily="34" charset="0"/>
              </a:rPr>
              <a:t>puede</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implementar</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en</a:t>
            </a:r>
            <a:r>
              <a:rPr lang="en-US" altLang="ko-KR" sz="975" dirty="0">
                <a:solidFill>
                  <a:prstClr val="black">
                    <a:lumMod val="85000"/>
                    <a:lumOff val="15000"/>
                  </a:prstClr>
                </a:solidFill>
                <a:latin typeface="Arial" panose="020B0604020202020204" pitchFamily="34" charset="0"/>
              </a:rPr>
              <a:t> Python </a:t>
            </a:r>
            <a:r>
              <a:rPr lang="en-US" altLang="ko-KR" sz="975" dirty="0" err="1">
                <a:solidFill>
                  <a:prstClr val="black">
                    <a:lumMod val="85000"/>
                    <a:lumOff val="15000"/>
                  </a:prstClr>
                </a:solidFill>
                <a:latin typeface="Arial" panose="020B0604020202020204" pitchFamily="34" charset="0"/>
              </a:rPr>
              <a:t>usando</a:t>
            </a:r>
            <a:r>
              <a:rPr lang="en-US" altLang="ko-KR" sz="975" dirty="0">
                <a:solidFill>
                  <a:prstClr val="black">
                    <a:lumMod val="85000"/>
                    <a:lumOff val="15000"/>
                  </a:prstClr>
                </a:solidFill>
                <a:latin typeface="Arial" panose="020B0604020202020204" pitchFamily="34" charset="0"/>
              </a:rPr>
              <a:t> la </a:t>
            </a:r>
            <a:r>
              <a:rPr lang="en-US" altLang="ko-KR" sz="975" dirty="0" err="1">
                <a:solidFill>
                  <a:prstClr val="black">
                    <a:lumMod val="85000"/>
                    <a:lumOff val="15000"/>
                  </a:prstClr>
                </a:solidFill>
                <a:latin typeface="Arial" panose="020B0604020202020204" pitchFamily="34" charset="0"/>
              </a:rPr>
              <a:t>placa</a:t>
            </a:r>
            <a:r>
              <a:rPr lang="en-US" altLang="ko-KR" sz="975" dirty="0">
                <a:solidFill>
                  <a:prstClr val="black">
                    <a:lumMod val="85000"/>
                    <a:lumOff val="15000"/>
                  </a:prstClr>
                </a:solidFill>
                <a:latin typeface="Arial" panose="020B0604020202020204" pitchFamily="34" charset="0"/>
              </a:rPr>
              <a:t> Raspberry Pi. </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Cree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administre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directorio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denominado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Toy_projects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ubicación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/home/pi de Raspberry Pi para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proyecto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juguete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proceda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2" name="Google Shape;200;p5"/>
          <p:cNvSpPr/>
          <p:nvPr/>
        </p:nvSpPr>
        <p:spPr>
          <a:xfrm>
            <a:off x="1701800" y="330243"/>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err="1">
                <a:solidFill>
                  <a:schemeClr val="lt1"/>
                </a:solidFill>
                <a:latin typeface="Arial" panose="020B0604020202020204" pitchFamily="34" charset="0"/>
                <a:cs typeface="Arial" panose="020B0604020202020204" pitchFamily="34" charset="0"/>
              </a:rPr>
              <a:t>Openieng</a:t>
            </a:r>
            <a:endParaRPr sz="1350" dirty="0">
              <a:solidFill>
                <a:schemeClr val="lt1"/>
              </a:solidFill>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638E2851-BE00-CA36-F92B-7A4185BE4A65}"/>
              </a:ext>
            </a:extLst>
          </p:cNvPr>
          <p:cNvGrpSpPr/>
          <p:nvPr/>
        </p:nvGrpSpPr>
        <p:grpSpPr>
          <a:xfrm>
            <a:off x="1312877" y="2452857"/>
            <a:ext cx="6519864" cy="2217420"/>
            <a:chOff x="1312877" y="2452857"/>
            <a:chExt cx="6519864" cy="2217420"/>
          </a:xfrm>
        </p:grpSpPr>
        <p:grpSp>
          <p:nvGrpSpPr>
            <p:cNvPr id="5" name="그룹 4"/>
            <p:cNvGrpSpPr/>
            <p:nvPr/>
          </p:nvGrpSpPr>
          <p:grpSpPr>
            <a:xfrm>
              <a:off x="1312877" y="2452857"/>
              <a:ext cx="6519864" cy="2217420"/>
              <a:chOff x="605915" y="3106353"/>
              <a:chExt cx="8693152" cy="2956560"/>
            </a:xfrm>
          </p:grpSpPr>
          <p:pic>
            <p:nvPicPr>
              <p:cNvPr id="11" name="Picture 2">
                <a:extLst>
                  <a:ext uri="{FF2B5EF4-FFF2-40B4-BE49-F238E27FC236}">
                    <a16:creationId xmlns:a16="http://schemas.microsoft.com/office/drawing/2014/main" id="{8106CC31-CC83-41DB-A515-BF6DF6931D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93"/>
              <a:stretch/>
            </p:blipFill>
            <p:spPr bwMode="auto">
              <a:xfrm>
                <a:off x="712182" y="3168375"/>
                <a:ext cx="8325138" cy="2839594"/>
              </a:xfrm>
              <a:prstGeom prst="rect">
                <a:avLst/>
              </a:prstGeom>
              <a:noFill/>
              <a:extLst>
                <a:ext uri="{909E8E84-426E-40DD-AFC4-6F175D3DCCD1}">
                  <a14:hiddenFill xmlns:a14="http://schemas.microsoft.com/office/drawing/2010/main">
                    <a:solidFill>
                      <a:srgbClr val="FFFFFF"/>
                    </a:solidFill>
                  </a14:hiddenFill>
                </a:ext>
              </a:extLst>
            </p:spPr>
          </p:pic>
          <p:sp>
            <p:nvSpPr>
              <p:cNvPr id="2" name="모서리가 둥근 직사각형 1"/>
              <p:cNvSpPr/>
              <p:nvPr/>
            </p:nvSpPr>
            <p:spPr>
              <a:xfrm>
                <a:off x="691885" y="5805306"/>
                <a:ext cx="2240280" cy="172796"/>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50" dirty="0">
                    <a:latin typeface="Arial" panose="020B0604020202020204" pitchFamily="34" charset="0"/>
                    <a:ea typeface="SamsungOne 400" panose="020B0503030303020204" pitchFamily="34" charset="0"/>
                  </a:rPr>
                  <a:t>Source: www.raspberrypi-spy.co.uk</a:t>
                </a:r>
                <a:endParaRPr lang="ko-KR" altLang="en-US" sz="750" dirty="0">
                  <a:latin typeface="Arial" panose="020B0604020202020204" pitchFamily="34" charset="0"/>
                </a:endParaRPr>
              </a:p>
            </p:txBody>
          </p:sp>
          <p:sp>
            <p:nvSpPr>
              <p:cNvPr id="3" name="직사각형 2"/>
              <p:cNvSpPr/>
              <p:nvPr/>
            </p:nvSpPr>
            <p:spPr>
              <a:xfrm>
                <a:off x="605915" y="3106353"/>
                <a:ext cx="8693152" cy="295656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4" name="TextBox 3">
              <a:extLst>
                <a:ext uri="{FF2B5EF4-FFF2-40B4-BE49-F238E27FC236}">
                  <a16:creationId xmlns:a16="http://schemas.microsoft.com/office/drawing/2014/main" id="{FEADE685-FCD7-5B24-57A2-75D29588429E}"/>
                </a:ext>
              </a:extLst>
            </p:cNvPr>
            <p:cNvSpPr txBox="1"/>
            <p:nvPr/>
          </p:nvSpPr>
          <p:spPr>
            <a:xfrm rot="16200000">
              <a:off x="7014497" y="4052057"/>
              <a:ext cx="437940" cy="215444"/>
            </a:xfrm>
            <a:prstGeom prst="rect">
              <a:avLst/>
            </a:prstGeom>
            <a:solidFill>
              <a:schemeClr val="bg1">
                <a:lumMod val="85000"/>
              </a:schemeClr>
            </a:solidFill>
          </p:spPr>
          <p:txBody>
            <a:bodyPr wrap="none" rtlCol="0">
              <a:spAutoFit/>
            </a:bodyPr>
            <a:lstStyle/>
            <a:p>
              <a:r>
                <a:rPr lang="en-US" sz="800" b="1" dirty="0"/>
                <a:t>Tierra</a:t>
              </a:r>
            </a:p>
          </p:txBody>
        </p:sp>
        <p:sp>
          <p:nvSpPr>
            <p:cNvPr id="6" name="TextBox 5">
              <a:extLst>
                <a:ext uri="{FF2B5EF4-FFF2-40B4-BE49-F238E27FC236}">
                  <a16:creationId xmlns:a16="http://schemas.microsoft.com/office/drawing/2014/main" id="{9248BE15-923F-DFDD-CF11-C534FD23B104}"/>
                </a:ext>
              </a:extLst>
            </p:cNvPr>
            <p:cNvSpPr txBox="1"/>
            <p:nvPr/>
          </p:nvSpPr>
          <p:spPr>
            <a:xfrm rot="16200000">
              <a:off x="6148588" y="2848411"/>
              <a:ext cx="437940" cy="215444"/>
            </a:xfrm>
            <a:prstGeom prst="rect">
              <a:avLst/>
            </a:prstGeom>
            <a:solidFill>
              <a:schemeClr val="bg1">
                <a:lumMod val="85000"/>
              </a:schemeClr>
            </a:solidFill>
          </p:spPr>
          <p:txBody>
            <a:bodyPr wrap="none" rtlCol="0">
              <a:spAutoFit/>
            </a:bodyPr>
            <a:lstStyle/>
            <a:p>
              <a:r>
                <a:rPr lang="en-US" sz="800" b="1" dirty="0"/>
                <a:t>Tierra</a:t>
              </a:r>
            </a:p>
          </p:txBody>
        </p:sp>
        <p:sp>
          <p:nvSpPr>
            <p:cNvPr id="7" name="TextBox 6">
              <a:extLst>
                <a:ext uri="{FF2B5EF4-FFF2-40B4-BE49-F238E27FC236}">
                  <a16:creationId xmlns:a16="http://schemas.microsoft.com/office/drawing/2014/main" id="{43C20D81-8F9A-1ADA-20E9-41549460868B}"/>
                </a:ext>
              </a:extLst>
            </p:cNvPr>
            <p:cNvSpPr txBox="1"/>
            <p:nvPr/>
          </p:nvSpPr>
          <p:spPr>
            <a:xfrm rot="16200000">
              <a:off x="5005588" y="4076658"/>
              <a:ext cx="437940" cy="215444"/>
            </a:xfrm>
            <a:prstGeom prst="rect">
              <a:avLst/>
            </a:prstGeom>
            <a:solidFill>
              <a:schemeClr val="bg1">
                <a:lumMod val="85000"/>
              </a:schemeClr>
            </a:solidFill>
          </p:spPr>
          <p:txBody>
            <a:bodyPr wrap="none" rtlCol="0">
              <a:spAutoFit/>
            </a:bodyPr>
            <a:lstStyle/>
            <a:p>
              <a:r>
                <a:rPr lang="en-US" sz="800" b="1" dirty="0"/>
                <a:t>Tierra</a:t>
              </a:r>
            </a:p>
          </p:txBody>
        </p:sp>
        <p:sp>
          <p:nvSpPr>
            <p:cNvPr id="8" name="TextBox 7">
              <a:extLst>
                <a:ext uri="{FF2B5EF4-FFF2-40B4-BE49-F238E27FC236}">
                  <a16:creationId xmlns:a16="http://schemas.microsoft.com/office/drawing/2014/main" id="{0EA4D806-DA29-2F95-4B6E-173A1FDC6134}"/>
                </a:ext>
              </a:extLst>
            </p:cNvPr>
            <p:cNvSpPr txBox="1"/>
            <p:nvPr/>
          </p:nvSpPr>
          <p:spPr>
            <a:xfrm rot="16200000">
              <a:off x="5587479" y="2848411"/>
              <a:ext cx="437940" cy="215444"/>
            </a:xfrm>
            <a:prstGeom prst="rect">
              <a:avLst/>
            </a:prstGeom>
            <a:solidFill>
              <a:schemeClr val="bg1">
                <a:lumMod val="85000"/>
              </a:schemeClr>
            </a:solidFill>
          </p:spPr>
          <p:txBody>
            <a:bodyPr wrap="none" rtlCol="0">
              <a:spAutoFit/>
            </a:bodyPr>
            <a:lstStyle/>
            <a:p>
              <a:r>
                <a:rPr lang="en-US" sz="800" b="1" dirty="0"/>
                <a:t>Tierra</a:t>
              </a:r>
            </a:p>
          </p:txBody>
        </p:sp>
        <p:sp>
          <p:nvSpPr>
            <p:cNvPr id="13" name="TextBox 12">
              <a:extLst>
                <a:ext uri="{FF2B5EF4-FFF2-40B4-BE49-F238E27FC236}">
                  <a16:creationId xmlns:a16="http://schemas.microsoft.com/office/drawing/2014/main" id="{5CDC30BE-69F7-89A5-11EA-9E83808A3EB2}"/>
                </a:ext>
              </a:extLst>
            </p:cNvPr>
            <p:cNvSpPr txBox="1"/>
            <p:nvPr/>
          </p:nvSpPr>
          <p:spPr>
            <a:xfrm rot="16200000">
              <a:off x="2730873" y="4092811"/>
              <a:ext cx="437940" cy="215444"/>
            </a:xfrm>
            <a:prstGeom prst="rect">
              <a:avLst/>
            </a:prstGeom>
            <a:solidFill>
              <a:schemeClr val="bg1">
                <a:lumMod val="85000"/>
              </a:schemeClr>
            </a:solidFill>
          </p:spPr>
          <p:txBody>
            <a:bodyPr wrap="none" rtlCol="0">
              <a:spAutoFit/>
            </a:bodyPr>
            <a:lstStyle/>
            <a:p>
              <a:r>
                <a:rPr lang="en-US" sz="800" b="1" dirty="0"/>
                <a:t>Tierra</a:t>
              </a:r>
            </a:p>
          </p:txBody>
        </p:sp>
        <p:sp>
          <p:nvSpPr>
            <p:cNvPr id="14" name="TextBox 13">
              <a:extLst>
                <a:ext uri="{FF2B5EF4-FFF2-40B4-BE49-F238E27FC236}">
                  <a16:creationId xmlns:a16="http://schemas.microsoft.com/office/drawing/2014/main" id="{B091E941-9860-5DBA-D1A5-0FF001737EB9}"/>
                </a:ext>
              </a:extLst>
            </p:cNvPr>
            <p:cNvSpPr txBox="1"/>
            <p:nvPr/>
          </p:nvSpPr>
          <p:spPr>
            <a:xfrm rot="16200000">
              <a:off x="3326682" y="2874015"/>
              <a:ext cx="437940" cy="215444"/>
            </a:xfrm>
            <a:prstGeom prst="rect">
              <a:avLst/>
            </a:prstGeom>
            <a:solidFill>
              <a:schemeClr val="bg1">
                <a:lumMod val="85000"/>
              </a:schemeClr>
            </a:solidFill>
          </p:spPr>
          <p:txBody>
            <a:bodyPr wrap="none" rtlCol="0">
              <a:spAutoFit/>
            </a:bodyPr>
            <a:lstStyle/>
            <a:p>
              <a:r>
                <a:rPr lang="en-US" sz="800" b="1" dirty="0"/>
                <a:t>Tierra</a:t>
              </a:r>
            </a:p>
          </p:txBody>
        </p:sp>
        <p:sp>
          <p:nvSpPr>
            <p:cNvPr id="15" name="TextBox 14">
              <a:extLst>
                <a:ext uri="{FF2B5EF4-FFF2-40B4-BE49-F238E27FC236}">
                  <a16:creationId xmlns:a16="http://schemas.microsoft.com/office/drawing/2014/main" id="{0821E2BC-6C4E-0046-ECC6-5FA139E40D7D}"/>
                </a:ext>
              </a:extLst>
            </p:cNvPr>
            <p:cNvSpPr txBox="1"/>
            <p:nvPr/>
          </p:nvSpPr>
          <p:spPr>
            <a:xfrm rot="16200000">
              <a:off x="4187812" y="2848410"/>
              <a:ext cx="437940" cy="215444"/>
            </a:xfrm>
            <a:prstGeom prst="rect">
              <a:avLst/>
            </a:prstGeom>
            <a:solidFill>
              <a:schemeClr val="bg1">
                <a:lumMod val="85000"/>
              </a:schemeClr>
            </a:solidFill>
          </p:spPr>
          <p:txBody>
            <a:bodyPr wrap="none" rtlCol="0">
              <a:spAutoFit/>
            </a:bodyPr>
            <a:lstStyle/>
            <a:p>
              <a:r>
                <a:rPr lang="en-US" sz="800" b="1" dirty="0"/>
                <a:t>Tierra</a:t>
              </a:r>
            </a:p>
          </p:txBody>
        </p:sp>
        <p:sp>
          <p:nvSpPr>
            <p:cNvPr id="16" name="TextBox 15">
              <a:extLst>
                <a:ext uri="{FF2B5EF4-FFF2-40B4-BE49-F238E27FC236}">
                  <a16:creationId xmlns:a16="http://schemas.microsoft.com/office/drawing/2014/main" id="{9CC2C0C0-28FC-7C8F-5272-C8F275483388}"/>
                </a:ext>
              </a:extLst>
            </p:cNvPr>
            <p:cNvSpPr txBox="1"/>
            <p:nvPr/>
          </p:nvSpPr>
          <p:spPr>
            <a:xfrm rot="16200000">
              <a:off x="2196284" y="2838597"/>
              <a:ext cx="437940" cy="215444"/>
            </a:xfrm>
            <a:prstGeom prst="rect">
              <a:avLst/>
            </a:prstGeom>
            <a:solidFill>
              <a:schemeClr val="bg1">
                <a:lumMod val="85000"/>
              </a:schemeClr>
            </a:solidFill>
          </p:spPr>
          <p:txBody>
            <a:bodyPr wrap="none" rtlCol="0">
              <a:spAutoFit/>
            </a:bodyPr>
            <a:lstStyle/>
            <a:p>
              <a:r>
                <a:rPr lang="en-US" sz="800" b="1" dirty="0"/>
                <a:t>Tierra</a:t>
              </a:r>
            </a:p>
          </p:txBody>
        </p:sp>
      </p:grpSp>
    </p:spTree>
    <p:extLst>
      <p:ext uri="{BB962C8B-B14F-4D97-AF65-F5344CB8AC3E}">
        <p14:creationId xmlns:p14="http://schemas.microsoft.com/office/powerpoint/2010/main" val="3190015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MCP3008</a:t>
            </a: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CP3008 (ADC, </a:t>
            </a:r>
            <a:r>
              <a:rPr lang="en-US" altLang="ko-KR" sz="1050" dirty="0" err="1">
                <a:solidFill>
                  <a:schemeClr val="tx1"/>
                </a:solidFill>
                <a:latin typeface="Arial" panose="020B0604020202020204" pitchFamily="34" charset="0"/>
                <a:ea typeface="SamsungOne 400" panose="020B0503030303020204" pitchFamily="34" charset="0"/>
              </a:rPr>
              <a:t>Convertidor</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analógico</a:t>
            </a:r>
            <a:r>
              <a:rPr lang="en-US" altLang="ko-KR" sz="1050" dirty="0">
                <a:solidFill>
                  <a:schemeClr val="tx1"/>
                </a:solidFill>
                <a:latin typeface="Arial" panose="020B0604020202020204" pitchFamily="34" charset="0"/>
                <a:ea typeface="SamsungOne 400" panose="020B0503030303020204" pitchFamily="34" charset="0"/>
              </a:rPr>
              <a:t> a digital)</a:t>
            </a:r>
          </a:p>
        </p:txBody>
      </p:sp>
      <p:sp>
        <p:nvSpPr>
          <p:cNvPr id="8" name="직사각형 7">
            <a:extLst>
              <a:ext uri="{FF2B5EF4-FFF2-40B4-BE49-F238E27FC236}">
                <a16:creationId xmlns:a16="http://schemas.microsoft.com/office/drawing/2014/main" id="{2E0E5FED-005A-4056-8780-A6FFA129E1BF}"/>
              </a:ext>
            </a:extLst>
          </p:cNvPr>
          <p:cNvSpPr/>
          <p:nvPr/>
        </p:nvSpPr>
        <p:spPr>
          <a:xfrm>
            <a:off x="3190161" y="1608295"/>
            <a:ext cx="4759518" cy="2290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rgbClr val="0033FF"/>
                </a:solidFill>
                <a:latin typeface="Arial" panose="020B0604020202020204" pitchFamily="34" charset="0"/>
              </a:rPr>
              <a:t>El </a:t>
            </a:r>
            <a:r>
              <a:rPr lang="en-US" altLang="ko-KR" sz="975" dirty="0" err="1">
                <a:solidFill>
                  <a:srgbClr val="0033FF"/>
                </a:solidFill>
                <a:latin typeface="Arial" panose="020B0604020202020204" pitchFamily="34" charset="0"/>
              </a:rPr>
              <a:t>convertidor</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analógico</a:t>
            </a:r>
            <a:r>
              <a:rPr lang="en-US" altLang="ko-KR" sz="975" dirty="0">
                <a:solidFill>
                  <a:srgbClr val="0033FF"/>
                </a:solidFill>
                <a:latin typeface="Arial" panose="020B0604020202020204" pitchFamily="34" charset="0"/>
              </a:rPr>
              <a:t> a digital (ADC) de 10 bits MCP3008 </a:t>
            </a:r>
            <a:r>
              <a:rPr lang="en-US" altLang="ko-KR" sz="975" dirty="0" err="1">
                <a:solidFill>
                  <a:schemeClr val="tx1"/>
                </a:solidFill>
                <a:latin typeface="Arial" panose="020B0604020202020204" pitchFamily="34" charset="0"/>
              </a:rPr>
              <a:t>combina</a:t>
            </a:r>
            <a:r>
              <a:rPr lang="en-US" altLang="ko-KR" sz="975" dirty="0">
                <a:solidFill>
                  <a:schemeClr val="tx1"/>
                </a:solidFill>
                <a:latin typeface="Arial" panose="020B0604020202020204" pitchFamily="34" charset="0"/>
              </a:rPr>
              <a:t> alto </a:t>
            </a:r>
            <a:r>
              <a:rPr lang="en-US" altLang="ko-KR" sz="975" dirty="0" err="1">
                <a:solidFill>
                  <a:schemeClr val="tx1"/>
                </a:solidFill>
                <a:latin typeface="Arial" panose="020B0604020202020204" pitchFamily="34" charset="0"/>
              </a:rPr>
              <a:t>rendimiento</a:t>
            </a:r>
            <a:r>
              <a:rPr lang="en-US" altLang="ko-KR" sz="975" dirty="0">
                <a:solidFill>
                  <a:schemeClr val="tx1"/>
                </a:solidFill>
                <a:latin typeface="Arial" panose="020B0604020202020204" pitchFamily="34" charset="0"/>
              </a:rPr>
              <a:t> y bajo </a:t>
            </a:r>
            <a:r>
              <a:rPr lang="en-US" altLang="ko-KR" sz="975" dirty="0" err="1">
                <a:solidFill>
                  <a:schemeClr val="tx1"/>
                </a:solidFill>
                <a:latin typeface="Arial" panose="020B0604020202020204" pitchFamily="34" charset="0"/>
              </a:rPr>
              <a:t>consumo</a:t>
            </a:r>
            <a:r>
              <a:rPr lang="en-US" altLang="ko-KR" sz="975" dirty="0">
                <a:solidFill>
                  <a:schemeClr val="tx1"/>
                </a:solidFill>
                <a:latin typeface="Arial" panose="020B0604020202020204" pitchFamily="34" charset="0"/>
              </a:rPr>
              <a:t> de </a:t>
            </a:r>
            <a:r>
              <a:rPr lang="en-US" altLang="ko-KR" sz="975" dirty="0" err="1">
                <a:solidFill>
                  <a:schemeClr val="tx1"/>
                </a:solidFill>
                <a:latin typeface="Arial" panose="020B0604020202020204" pitchFamily="34" charset="0"/>
              </a:rPr>
              <a:t>energía</a:t>
            </a:r>
            <a:r>
              <a:rPr lang="en-US" altLang="ko-KR" sz="975" dirty="0">
                <a:solidFill>
                  <a:schemeClr val="tx1"/>
                </a:solidFill>
                <a:latin typeface="Arial" panose="020B0604020202020204" pitchFamily="34" charset="0"/>
              </a:rPr>
              <a:t> </a:t>
            </a:r>
            <a:r>
              <a:rPr lang="en-US" altLang="ko-KR" sz="975" dirty="0" err="1">
                <a:solidFill>
                  <a:schemeClr val="tx1"/>
                </a:solidFill>
                <a:latin typeface="Arial" panose="020B0604020202020204" pitchFamily="34" charset="0"/>
              </a:rPr>
              <a:t>en</a:t>
            </a:r>
            <a:r>
              <a:rPr lang="en-US" altLang="ko-KR" sz="975" dirty="0">
                <a:solidFill>
                  <a:schemeClr val="tx1"/>
                </a:solidFill>
                <a:latin typeface="Arial" panose="020B0604020202020204" pitchFamily="34" charset="0"/>
              </a:rPr>
              <a:t> un </a:t>
            </a:r>
            <a:r>
              <a:rPr lang="en-US" altLang="ko-KR" sz="975" dirty="0" err="1">
                <a:solidFill>
                  <a:schemeClr val="tx1"/>
                </a:solidFill>
                <a:latin typeface="Arial" panose="020B0604020202020204" pitchFamily="34" charset="0"/>
              </a:rPr>
              <a:t>paquete</a:t>
            </a:r>
            <a:r>
              <a:rPr lang="en-US" altLang="ko-KR" sz="975" dirty="0">
                <a:solidFill>
                  <a:schemeClr val="tx1"/>
                </a:solidFill>
                <a:latin typeface="Arial" panose="020B0604020202020204" pitchFamily="34" charset="0"/>
              </a:rPr>
              <a:t> </a:t>
            </a:r>
            <a:r>
              <a:rPr lang="en-US" altLang="ko-KR" sz="975" dirty="0" err="1">
                <a:solidFill>
                  <a:schemeClr val="tx1"/>
                </a:solidFill>
                <a:latin typeface="Arial" panose="020B0604020202020204" pitchFamily="34" charset="0"/>
              </a:rPr>
              <a:t>pequeño</a:t>
            </a:r>
            <a:r>
              <a:rPr lang="en-US" altLang="ko-KR" sz="975" dirty="0">
                <a:solidFill>
                  <a:schemeClr val="tx1"/>
                </a:solidFill>
                <a:latin typeface="Arial" panose="020B0604020202020204" pitchFamily="34" charset="0"/>
              </a:rPr>
              <a:t>. Es ideal para </a:t>
            </a:r>
            <a:r>
              <a:rPr lang="en-US" altLang="ko-KR" sz="975" dirty="0" err="1">
                <a:solidFill>
                  <a:schemeClr val="tx1"/>
                </a:solidFill>
                <a:latin typeface="Arial" panose="020B0604020202020204" pitchFamily="34" charset="0"/>
              </a:rPr>
              <a:t>aplicaciones</a:t>
            </a:r>
            <a:r>
              <a:rPr lang="en-US" altLang="ko-KR" sz="975" dirty="0">
                <a:solidFill>
                  <a:schemeClr val="tx1"/>
                </a:solidFill>
                <a:latin typeface="Arial" panose="020B0604020202020204" pitchFamily="34" charset="0"/>
              </a:rPr>
              <a:t> de control </a:t>
            </a:r>
            <a:r>
              <a:rPr lang="en-US" altLang="ko-KR" sz="975" dirty="0" err="1">
                <a:solidFill>
                  <a:schemeClr val="tx1"/>
                </a:solidFill>
                <a:latin typeface="Arial" panose="020B0604020202020204" pitchFamily="34" charset="0"/>
              </a:rPr>
              <a:t>integradas</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El MCP3008 </a:t>
            </a:r>
            <a:r>
              <a:rPr lang="en-US" altLang="ko-KR" sz="975" dirty="0" err="1">
                <a:solidFill>
                  <a:schemeClr val="tx1">
                    <a:lumMod val="85000"/>
                    <a:lumOff val="15000"/>
                  </a:schemeClr>
                </a:solidFill>
                <a:latin typeface="Arial" panose="020B0604020202020204" pitchFamily="34" charset="0"/>
              </a:rPr>
              <a:t>cuenta</a:t>
            </a:r>
            <a:r>
              <a:rPr lang="en-US" altLang="ko-KR" sz="975" dirty="0">
                <a:solidFill>
                  <a:schemeClr val="tx1">
                    <a:lumMod val="85000"/>
                    <a:lumOff val="15000"/>
                  </a:schemeClr>
                </a:solidFill>
                <a:latin typeface="Arial" panose="020B0604020202020204" pitchFamily="34" charset="0"/>
              </a:rPr>
              <a:t> con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arquitectura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registro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aproximación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sucesiva</a:t>
            </a:r>
            <a:r>
              <a:rPr lang="en-US" altLang="ko-KR" sz="975" dirty="0">
                <a:solidFill>
                  <a:schemeClr val="tx1">
                    <a:lumMod val="85000"/>
                    <a:lumOff val="15000"/>
                  </a:schemeClr>
                </a:solidFill>
                <a:latin typeface="Arial" panose="020B0604020202020204" pitchFamily="34" charset="0"/>
              </a:rPr>
              <a:t> (SAR) y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interfaz</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serie</a:t>
            </a:r>
            <a:r>
              <a:rPr lang="en-US" altLang="ko-KR" sz="975" dirty="0">
                <a:solidFill>
                  <a:schemeClr val="tx1">
                    <a:lumMod val="85000"/>
                    <a:lumOff val="15000"/>
                  </a:schemeClr>
                </a:solidFill>
                <a:latin typeface="Arial" panose="020B0604020202020204" pitchFamily="34" charset="0"/>
              </a:rPr>
              <a:t> SPI </a:t>
            </a:r>
            <a:r>
              <a:rPr lang="en-US" altLang="ko-KR" sz="975" dirty="0" err="1">
                <a:solidFill>
                  <a:schemeClr val="tx1">
                    <a:lumMod val="85000"/>
                    <a:lumOff val="15000"/>
                  </a:schemeClr>
                </a:solidFill>
                <a:latin typeface="Arial" panose="020B0604020202020204" pitchFamily="34" charset="0"/>
              </a:rPr>
              <a:t>estándar</a:t>
            </a:r>
            <a:r>
              <a:rPr lang="en-US" altLang="ko-KR" sz="975" dirty="0">
                <a:solidFill>
                  <a:schemeClr val="tx1">
                    <a:lumMod val="85000"/>
                    <a:lumOff val="15000"/>
                  </a:schemeClr>
                </a:solidFill>
                <a:latin typeface="Arial" panose="020B0604020202020204" pitchFamily="34" charset="0"/>
              </a:rPr>
              <a:t> de la </a:t>
            </a:r>
            <a:r>
              <a:rPr lang="en-US" altLang="ko-KR" sz="975" dirty="0" err="1">
                <a:solidFill>
                  <a:schemeClr val="tx1">
                    <a:lumMod val="85000"/>
                    <a:lumOff val="15000"/>
                  </a:schemeClr>
                </a:solidFill>
                <a:latin typeface="Arial" panose="020B0604020202020204" pitchFamily="34" charset="0"/>
              </a:rPr>
              <a:t>industria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Permite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agregar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capacidad</a:t>
            </a:r>
            <a:r>
              <a:rPr lang="en-US" altLang="ko-KR" sz="975" dirty="0">
                <a:solidFill>
                  <a:schemeClr val="tx1">
                    <a:lumMod val="85000"/>
                    <a:lumOff val="15000"/>
                  </a:schemeClr>
                </a:solidFill>
                <a:latin typeface="Arial" panose="020B0604020202020204" pitchFamily="34" charset="0"/>
              </a:rPr>
              <a:t> ADC de 10 bits a </a:t>
            </a:r>
            <a:r>
              <a:rPr lang="en-US" altLang="ko-KR" sz="975" dirty="0" err="1">
                <a:solidFill>
                  <a:schemeClr val="tx1">
                    <a:lumMod val="85000"/>
                    <a:lumOff val="15000"/>
                  </a:schemeClr>
                </a:solidFill>
                <a:latin typeface="Arial" panose="020B0604020202020204" pitchFamily="34" charset="0"/>
              </a:rPr>
              <a:t>cualquier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microcontrolador</a:t>
            </a:r>
            <a:r>
              <a:rPr lang="en-US" altLang="ko-KR" sz="975" dirty="0">
                <a:solidFill>
                  <a:schemeClr val="tx1">
                    <a:lumMod val="85000"/>
                    <a:lumOff val="15000"/>
                  </a:schemeClr>
                </a:solidFill>
                <a:latin typeface="Arial" panose="020B0604020202020204" pitchFamily="34" charset="0"/>
              </a:rPr>
              <a:t> PIC®. </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El MCP3008 </a:t>
            </a:r>
            <a:r>
              <a:rPr lang="en-US" altLang="ko-KR" sz="975" dirty="0" err="1">
                <a:solidFill>
                  <a:schemeClr val="tx1">
                    <a:lumMod val="85000"/>
                    <a:lumOff val="15000"/>
                  </a:schemeClr>
                </a:solidFill>
                <a:latin typeface="Arial" panose="020B0604020202020204" pitchFamily="34" charset="0"/>
              </a:rPr>
              <a:t>cuenta</a:t>
            </a:r>
            <a:r>
              <a:rPr lang="en-US" altLang="ko-KR" sz="975" dirty="0">
                <a:solidFill>
                  <a:schemeClr val="tx1">
                    <a:lumMod val="85000"/>
                    <a:lumOff val="15000"/>
                  </a:schemeClr>
                </a:solidFill>
                <a:latin typeface="Arial" panose="020B0604020202020204" pitchFamily="34" charset="0"/>
              </a:rPr>
              <a:t> con 200k </a:t>
            </a:r>
            <a:r>
              <a:rPr lang="en-US" altLang="ko-KR" sz="975" dirty="0" err="1">
                <a:solidFill>
                  <a:schemeClr val="tx1">
                    <a:lumMod val="85000"/>
                    <a:lumOff val="15000"/>
                  </a:schemeClr>
                </a:solidFill>
                <a:latin typeface="Arial" panose="020B0604020202020204" pitchFamily="34" charset="0"/>
              </a:rPr>
              <a:t>muestras</a:t>
            </a:r>
            <a:r>
              <a:rPr lang="en-US" altLang="ko-KR" sz="975" dirty="0">
                <a:solidFill>
                  <a:schemeClr val="tx1">
                    <a:lumMod val="85000"/>
                    <a:lumOff val="15000"/>
                  </a:schemeClr>
                </a:solidFill>
                <a:latin typeface="Arial" panose="020B0604020202020204" pitchFamily="34" charset="0"/>
              </a:rPr>
              <a:t>/</a:t>
            </a:r>
            <a:r>
              <a:rPr lang="en-US" altLang="ko-KR" sz="975" dirty="0" err="1">
                <a:solidFill>
                  <a:schemeClr val="tx1">
                    <a:lumMod val="85000"/>
                    <a:lumOff val="15000"/>
                  </a:schemeClr>
                </a:solidFill>
                <a:latin typeface="Arial" panose="020B0604020202020204" pitchFamily="34" charset="0"/>
              </a:rPr>
              <a:t>segundo</a:t>
            </a:r>
            <a:r>
              <a:rPr lang="en-US" altLang="ko-KR" sz="975" dirty="0">
                <a:solidFill>
                  <a:schemeClr val="tx1">
                    <a:lumMod val="85000"/>
                    <a:lumOff val="15000"/>
                  </a:schemeClr>
                </a:solidFill>
                <a:latin typeface="Arial" panose="020B0604020202020204" pitchFamily="34" charset="0"/>
              </a:rPr>
              <a:t>, 8 </a:t>
            </a:r>
            <a:r>
              <a:rPr lang="en-US" altLang="ko-KR" sz="975" dirty="0" err="1">
                <a:solidFill>
                  <a:schemeClr val="tx1">
                    <a:lumMod val="85000"/>
                    <a:lumOff val="15000"/>
                  </a:schemeClr>
                </a:solidFill>
                <a:latin typeface="Arial" panose="020B0604020202020204" pitchFamily="34" charset="0"/>
              </a:rPr>
              <a:t>canales</a:t>
            </a:r>
            <a:r>
              <a:rPr lang="en-US" altLang="ko-KR" sz="975" dirty="0">
                <a:solidFill>
                  <a:schemeClr val="tx1">
                    <a:lumMod val="85000"/>
                    <a:lumOff val="15000"/>
                  </a:schemeClr>
                </a:solidFill>
                <a:latin typeface="Arial" panose="020B0604020202020204" pitchFamily="34" charset="0"/>
              </a:rPr>
              <a:t> de entrada, bajo </a:t>
            </a:r>
            <a:r>
              <a:rPr lang="en-US" altLang="ko-KR" sz="975" dirty="0" err="1">
                <a:solidFill>
                  <a:schemeClr val="tx1">
                    <a:lumMod val="85000"/>
                    <a:lumOff val="15000"/>
                  </a:schemeClr>
                </a:solidFill>
                <a:latin typeface="Arial" panose="020B0604020202020204" pitchFamily="34" charset="0"/>
              </a:rPr>
              <a:t>consumo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energía</a:t>
            </a:r>
            <a:r>
              <a:rPr lang="en-US" altLang="ko-KR" sz="975" dirty="0">
                <a:solidFill>
                  <a:schemeClr val="tx1">
                    <a:lumMod val="85000"/>
                    <a:lumOff val="15000"/>
                  </a:schemeClr>
                </a:solidFill>
                <a:latin typeface="Arial" panose="020B0604020202020204" pitchFamily="34" charset="0"/>
              </a:rPr>
              <a:t> (5nA </a:t>
            </a:r>
            <a:r>
              <a:rPr lang="en-US" altLang="ko-KR" sz="975" dirty="0" err="1">
                <a:solidFill>
                  <a:schemeClr val="tx1">
                    <a:lumMod val="85000"/>
                    <a:lumOff val="15000"/>
                  </a:schemeClr>
                </a:solidFill>
                <a:latin typeface="Arial" panose="020B0604020202020204" pitchFamily="34" charset="0"/>
              </a:rPr>
              <a:t>típico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espera</a:t>
            </a:r>
            <a:r>
              <a:rPr lang="en-US" altLang="ko-KR" sz="975" dirty="0">
                <a:solidFill>
                  <a:schemeClr val="tx1">
                    <a:lumMod val="85000"/>
                    <a:lumOff val="15000"/>
                  </a:schemeClr>
                </a:solidFill>
                <a:latin typeface="Arial" panose="020B0604020202020204" pitchFamily="34" charset="0"/>
              </a:rPr>
              <a:t>, 425</a:t>
            </a:r>
            <a:r>
              <a:rPr lang="el-GR" altLang="ko-KR" sz="975" dirty="0">
                <a:solidFill>
                  <a:schemeClr val="tx1">
                    <a:lumMod val="85000"/>
                    <a:lumOff val="15000"/>
                  </a:schemeClr>
                </a:solidFill>
                <a:latin typeface="Arial" panose="020B0604020202020204" pitchFamily="34" charset="0"/>
              </a:rPr>
              <a:t>μ</a:t>
            </a:r>
            <a:r>
              <a:rPr lang="en-US" altLang="ko-KR" sz="975" dirty="0">
                <a:solidFill>
                  <a:schemeClr val="tx1">
                    <a:lumMod val="85000"/>
                    <a:lumOff val="15000"/>
                  </a:schemeClr>
                </a:solidFill>
                <a:latin typeface="Arial" panose="020B0604020202020204" pitchFamily="34" charset="0"/>
              </a:rPr>
              <a:t>A </a:t>
            </a:r>
            <a:r>
              <a:rPr lang="en-US" altLang="ko-KR" sz="975" dirty="0" err="1">
                <a:solidFill>
                  <a:schemeClr val="tx1">
                    <a:lumMod val="85000"/>
                    <a:lumOff val="15000"/>
                  </a:schemeClr>
                </a:solidFill>
                <a:latin typeface="Arial" panose="020B0604020202020204" pitchFamily="34" charset="0"/>
              </a:rPr>
              <a:t>típico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activo</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está</a:t>
            </a:r>
            <a:r>
              <a:rPr lang="en-US" altLang="ko-KR" sz="975" dirty="0">
                <a:solidFill>
                  <a:schemeClr val="tx1">
                    <a:lumMod val="85000"/>
                    <a:lumOff val="15000"/>
                  </a:schemeClr>
                </a:solidFill>
                <a:latin typeface="Arial" panose="020B0604020202020204" pitchFamily="34" charset="0"/>
              </a:rPr>
              <a:t> disponible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paquetes</a:t>
            </a:r>
            <a:r>
              <a:rPr lang="en-US" altLang="ko-KR" sz="975" dirty="0">
                <a:solidFill>
                  <a:schemeClr val="tx1">
                    <a:lumMod val="85000"/>
                    <a:lumOff val="15000"/>
                  </a:schemeClr>
                </a:solidFill>
                <a:latin typeface="Arial" panose="020B0604020202020204" pitchFamily="34" charset="0"/>
              </a:rPr>
              <a:t> PDIP y SOIC de 16 pines.. </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Las </a:t>
            </a:r>
            <a:r>
              <a:rPr lang="en-US" altLang="ko-KR" sz="975" dirty="0" err="1">
                <a:solidFill>
                  <a:schemeClr val="tx1">
                    <a:lumMod val="85000"/>
                    <a:lumOff val="15000"/>
                  </a:schemeClr>
                </a:solidFill>
                <a:latin typeface="Arial" panose="020B0604020202020204" pitchFamily="34" charset="0"/>
              </a:rPr>
              <a:t>aplicaciones</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MCP3008 </a:t>
            </a:r>
            <a:r>
              <a:rPr lang="en-US" altLang="ko-KR" sz="975" dirty="0" err="1">
                <a:solidFill>
                  <a:schemeClr val="tx1">
                    <a:lumMod val="85000"/>
                    <a:lumOff val="15000"/>
                  </a:schemeClr>
                </a:solidFill>
                <a:latin typeface="Arial" panose="020B0604020202020204" pitchFamily="34" charset="0"/>
              </a:rPr>
              <a:t>incluyen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adquisición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instrumentación</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medición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registradores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multicanal</a:t>
            </a:r>
            <a:r>
              <a:rPr lang="en-US" altLang="ko-KR" sz="975" dirty="0">
                <a:solidFill>
                  <a:schemeClr val="tx1">
                    <a:lumMod val="85000"/>
                    <a:lumOff val="15000"/>
                  </a:schemeClr>
                </a:solidFill>
                <a:latin typeface="Arial" panose="020B0604020202020204" pitchFamily="34" charset="0"/>
              </a:rPr>
              <a:t>, PC </a:t>
            </a:r>
            <a:r>
              <a:rPr lang="en-US" altLang="ko-KR" sz="975" dirty="0" err="1">
                <a:solidFill>
                  <a:schemeClr val="tx1">
                    <a:lumMod val="85000"/>
                    <a:lumOff val="15000"/>
                  </a:schemeClr>
                </a:solidFill>
                <a:latin typeface="Arial" panose="020B0604020202020204" pitchFamily="34" charset="0"/>
              </a:rPr>
              <a:t>industriales</a:t>
            </a:r>
            <a:r>
              <a:rPr lang="en-US" altLang="ko-KR" sz="975" dirty="0">
                <a:solidFill>
                  <a:schemeClr val="tx1">
                    <a:lumMod val="85000"/>
                    <a:lumOff val="15000"/>
                  </a:schemeClr>
                </a:solidFill>
                <a:latin typeface="Arial" panose="020B0604020202020204" pitchFamily="34" charset="0"/>
              </a:rPr>
              <a:t>, control de </a:t>
            </a:r>
            <a:r>
              <a:rPr lang="en-US" altLang="ko-KR" sz="975" dirty="0" err="1">
                <a:solidFill>
                  <a:schemeClr val="tx1">
                    <a:lumMod val="85000"/>
                    <a:lumOff val="15000"/>
                  </a:schemeClr>
                </a:solidFill>
                <a:latin typeface="Arial" panose="020B0604020202020204" pitchFamily="34" charset="0"/>
              </a:rPr>
              <a:t>motores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robótica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automatización</a:t>
            </a:r>
            <a:r>
              <a:rPr lang="en-US" altLang="ko-KR" sz="975" dirty="0">
                <a:solidFill>
                  <a:schemeClr val="tx1">
                    <a:lumMod val="85000"/>
                    <a:lumOff val="15000"/>
                  </a:schemeClr>
                </a:solidFill>
                <a:latin typeface="Arial" panose="020B0604020202020204" pitchFamily="34" charset="0"/>
              </a:rPr>
              <a:t> industrial, </a:t>
            </a:r>
            <a:r>
              <a:rPr lang="en-US" altLang="ko-KR" sz="975" dirty="0" err="1">
                <a:solidFill>
                  <a:schemeClr val="tx1">
                    <a:lumMod val="85000"/>
                    <a:lumOff val="15000"/>
                  </a:schemeClr>
                </a:solidFill>
                <a:latin typeface="Arial" panose="020B0604020202020204" pitchFamily="34" charset="0"/>
              </a:rPr>
              <a:t>sensores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inteligentes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instrumentación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portátil</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electrodomésticos</a:t>
            </a:r>
            <a:r>
              <a:rPr lang="en-US" altLang="ko-KR" sz="975" dirty="0">
                <a:solidFill>
                  <a:schemeClr val="tx1">
                    <a:lumMod val="85000"/>
                    <a:lumOff val="15000"/>
                  </a:schemeClr>
                </a:solidFill>
                <a:latin typeface="Arial" panose="020B0604020202020204" pitchFamily="34" charset="0"/>
              </a:rPr>
              <a:t>..</a:t>
            </a:r>
          </a:p>
        </p:txBody>
      </p:sp>
      <p:grpSp>
        <p:nvGrpSpPr>
          <p:cNvPr id="2" name="그룹 1"/>
          <p:cNvGrpSpPr/>
          <p:nvPr/>
        </p:nvGrpSpPr>
        <p:grpSpPr>
          <a:xfrm>
            <a:off x="1277541" y="1690054"/>
            <a:ext cx="1815466" cy="1930808"/>
            <a:chOff x="558799" y="2165351"/>
            <a:chExt cx="2700449" cy="2872017"/>
          </a:xfrm>
        </p:grpSpPr>
        <p:sp>
          <p:nvSpPr>
            <p:cNvPr id="9" name="직사각형 8">
              <a:extLst>
                <a:ext uri="{FF2B5EF4-FFF2-40B4-BE49-F238E27FC236}">
                  <a16:creationId xmlns:a16="http://schemas.microsoft.com/office/drawing/2014/main" id="{CAA7C4D5-20B6-4F15-A1A2-19DB4366C9BD}"/>
                </a:ext>
              </a:extLst>
            </p:cNvPr>
            <p:cNvSpPr/>
            <p:nvPr/>
          </p:nvSpPr>
          <p:spPr>
            <a:xfrm>
              <a:off x="558799" y="2165351"/>
              <a:ext cx="2700449" cy="287201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11" name="Picture 2" descr="856 | Adafruit MCP3008 8-Channel 10-Bit ADC with SPI Interface | Distrelec  Export Shop">
              <a:extLst>
                <a:ext uri="{FF2B5EF4-FFF2-40B4-BE49-F238E27FC236}">
                  <a16:creationId xmlns:a16="http://schemas.microsoft.com/office/drawing/2014/main" id="{EEC1BAB2-9C6B-4ADD-9A37-30C28BF073C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699" t="11552" r="22990" b="7557"/>
            <a:stretch/>
          </p:blipFill>
          <p:spPr bwMode="auto">
            <a:xfrm>
              <a:off x="661887" y="2724293"/>
              <a:ext cx="2494272" cy="211498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Utilizar</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Potenciómetro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480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Obtenga el circuito de valor del potenciómetro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Pin en MCP3008</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3425042" y="1574005"/>
            <a:ext cx="4333071" cy="1844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rgbClr val="0033FF"/>
                </a:solidFill>
                <a:latin typeface="Arial" panose="020B0604020202020204" pitchFamily="34" charset="0"/>
              </a:rPr>
              <a:t>SCLK </a:t>
            </a:r>
            <a:r>
              <a:rPr lang="en-US" altLang="ko-KR" sz="975" dirty="0">
                <a:solidFill>
                  <a:schemeClr val="tx1">
                    <a:lumMod val="85000"/>
                    <a:lumOff val="15000"/>
                  </a:schemeClr>
                </a:solidFill>
                <a:latin typeface="Arial" panose="020B0604020202020204" pitchFamily="34" charset="0"/>
              </a:rPr>
              <a:t>: Serial </a:t>
            </a:r>
            <a:r>
              <a:rPr lang="en-US" altLang="ko-KR" sz="975" dirty="0" err="1">
                <a:solidFill>
                  <a:schemeClr val="tx1">
                    <a:lumMod val="85000"/>
                    <a:lumOff val="15000"/>
                  </a:schemeClr>
                </a:solidFill>
                <a:latin typeface="Arial" panose="020B0604020202020204" pitchFamily="34" charset="0"/>
              </a:rPr>
              <a:t>CLock</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Reloj</a:t>
            </a:r>
            <a:r>
              <a:rPr lang="en-US" altLang="ko-KR" sz="975" dirty="0">
                <a:solidFill>
                  <a:schemeClr val="tx1">
                    <a:lumMod val="85000"/>
                    <a:lumOff val="15000"/>
                  </a:schemeClr>
                </a:solidFill>
                <a:latin typeface="Arial" panose="020B0604020202020204" pitchFamily="34" charset="0"/>
              </a:rPr>
              <a:t> Serial)</a:t>
            </a:r>
          </a:p>
          <a:p>
            <a:pPr marL="136922" indent="-136922">
              <a:spcAft>
                <a:spcPts val="600"/>
              </a:spcAft>
              <a:buClr>
                <a:srgbClr val="193EB0"/>
              </a:buClr>
              <a:buFont typeface="SamsungOne 400" panose="020B0503030303020204" pitchFamily="34" charset="0"/>
              <a:buChar char="‣"/>
            </a:pPr>
            <a:r>
              <a:rPr lang="en-US" altLang="ko-KR" sz="975" dirty="0">
                <a:solidFill>
                  <a:srgbClr val="0033FF"/>
                </a:solidFill>
                <a:latin typeface="Arial" panose="020B0604020202020204" pitchFamily="34" charset="0"/>
              </a:rPr>
              <a:t>CE </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Habilitación</a:t>
            </a:r>
            <a:r>
              <a:rPr lang="en-US" altLang="ko-KR" sz="975" dirty="0">
                <a:solidFill>
                  <a:schemeClr val="tx1">
                    <a:lumMod val="85000"/>
                    <a:lumOff val="15000"/>
                  </a:schemeClr>
                </a:solidFill>
                <a:latin typeface="Arial" panose="020B0604020202020204" pitchFamily="34" charset="0"/>
              </a:rPr>
              <a:t> de chip (CS - </a:t>
            </a:r>
            <a:r>
              <a:rPr lang="en-US" altLang="ko-KR" sz="975" dirty="0" err="1">
                <a:solidFill>
                  <a:schemeClr val="tx1">
                    <a:lumMod val="85000"/>
                    <a:lumOff val="15000"/>
                  </a:schemeClr>
                </a:solidFill>
                <a:latin typeface="Arial" panose="020B0604020202020204" pitchFamily="34" charset="0"/>
              </a:rPr>
              <a:t>Selección</a:t>
            </a:r>
            <a:r>
              <a:rPr lang="en-US" altLang="ko-KR" sz="975" dirty="0">
                <a:solidFill>
                  <a:schemeClr val="tx1">
                    <a:lumMod val="85000"/>
                    <a:lumOff val="15000"/>
                  </a:schemeClr>
                </a:solidFill>
                <a:latin typeface="Arial" panose="020B0604020202020204" pitchFamily="34" charset="0"/>
              </a:rPr>
              <a:t> de chip)</a:t>
            </a:r>
          </a:p>
          <a:p>
            <a:pPr marL="136922" indent="-136922">
              <a:spcAft>
                <a:spcPts val="600"/>
              </a:spcAft>
              <a:buClr>
                <a:srgbClr val="193EB0"/>
              </a:buClr>
              <a:buFont typeface="SamsungOne 400" panose="020B0503030303020204" pitchFamily="34" charset="0"/>
              <a:buChar char="‣"/>
            </a:pPr>
            <a:r>
              <a:rPr lang="en-US" altLang="ko-KR" sz="975" dirty="0">
                <a:solidFill>
                  <a:srgbClr val="0033FF"/>
                </a:solidFill>
                <a:latin typeface="Arial" panose="020B0604020202020204" pitchFamily="34" charset="0"/>
              </a:rPr>
              <a:t>MOSI </a:t>
            </a:r>
            <a:r>
              <a:rPr lang="en-US" altLang="ko-KR" sz="975" dirty="0">
                <a:solidFill>
                  <a:schemeClr val="tx1">
                    <a:lumMod val="85000"/>
                    <a:lumOff val="15000"/>
                  </a:schemeClr>
                </a:solidFill>
                <a:latin typeface="Arial" panose="020B0604020202020204" pitchFamily="34" charset="0"/>
              </a:rPr>
              <a:t>: Salida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de Master y entrada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al </a:t>
            </a:r>
            <a:r>
              <a:rPr lang="en-US" altLang="ko-KR" sz="975" dirty="0" err="1">
                <a:solidFill>
                  <a:schemeClr val="tx1">
                    <a:lumMod val="85000"/>
                    <a:lumOff val="15000"/>
                  </a:schemeClr>
                </a:solidFill>
                <a:latin typeface="Arial" panose="020B0604020202020204" pitchFamily="34" charset="0"/>
              </a:rPr>
              <a:t>Esclavo</a:t>
            </a:r>
            <a:r>
              <a:rPr lang="en-US" altLang="ko-KR" sz="975" dirty="0">
                <a:solidFill>
                  <a:schemeClr val="tx1">
                    <a:lumMod val="85000"/>
                    <a:lumOff val="15000"/>
                  </a:schemeClr>
                </a:solidFill>
                <a:latin typeface="Arial" panose="020B0604020202020204" pitchFamily="34" charset="0"/>
              </a:rPr>
              <a:t> (Master Out Slave In)</a:t>
            </a:r>
          </a:p>
          <a:p>
            <a:pPr marL="136922" indent="-136922">
              <a:spcAft>
                <a:spcPts val="600"/>
              </a:spcAft>
              <a:buClr>
                <a:srgbClr val="193EB0"/>
              </a:buClr>
              <a:buFont typeface="SamsungOne 400" panose="020B0503030303020204" pitchFamily="34" charset="0"/>
              <a:buChar char="‣"/>
            </a:pPr>
            <a:r>
              <a:rPr lang="en-US" altLang="ko-KR" sz="975" dirty="0">
                <a:solidFill>
                  <a:srgbClr val="0033FF"/>
                </a:solidFill>
                <a:latin typeface="Arial" panose="020B0604020202020204" pitchFamily="34" charset="0"/>
              </a:rPr>
              <a:t>MISO </a:t>
            </a:r>
            <a:r>
              <a:rPr lang="en-US" altLang="ko-KR" sz="975" dirty="0">
                <a:solidFill>
                  <a:schemeClr val="tx1">
                    <a:lumMod val="85000"/>
                    <a:lumOff val="15000"/>
                  </a:schemeClr>
                </a:solidFill>
                <a:latin typeface="Arial" panose="020B0604020202020204" pitchFamily="34" charset="0"/>
              </a:rPr>
              <a:t>: Entrada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Master y </a:t>
            </a:r>
            <a:r>
              <a:rPr lang="en-US" altLang="ko-KR" sz="975" dirty="0" err="1">
                <a:solidFill>
                  <a:schemeClr val="tx1">
                    <a:lumMod val="85000"/>
                    <a:lumOff val="15000"/>
                  </a:schemeClr>
                </a:solidFill>
                <a:latin typeface="Arial" panose="020B0604020202020204" pitchFamily="34" charset="0"/>
              </a:rPr>
              <a:t>salida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esclava</a:t>
            </a:r>
            <a:r>
              <a:rPr lang="en-US" altLang="ko-KR" sz="975" dirty="0">
                <a:solidFill>
                  <a:schemeClr val="tx1">
                    <a:lumMod val="85000"/>
                    <a:lumOff val="15000"/>
                  </a:schemeClr>
                </a:solidFill>
                <a:latin typeface="Arial" panose="020B0604020202020204" pitchFamily="34" charset="0"/>
              </a:rPr>
              <a:t> (Master In Slave Out)</a:t>
            </a:r>
          </a:p>
          <a:p>
            <a:pPr marL="136922" indent="-136922">
              <a:spcAft>
                <a:spcPts val="600"/>
              </a:spcAft>
              <a:buClr>
                <a:srgbClr val="193EB0"/>
              </a:buClr>
              <a:buFont typeface="SamsungOne 400" panose="020B0503030303020204" pitchFamily="34" charset="0"/>
              <a:buChar char="‣"/>
            </a:pPr>
            <a:r>
              <a:rPr lang="en-US" altLang="ko-KR" sz="975" dirty="0">
                <a:solidFill>
                  <a:srgbClr val="0033FF"/>
                </a:solidFill>
                <a:latin typeface="Arial" panose="020B0604020202020204" pitchFamily="34" charset="0"/>
              </a:rPr>
              <a:t>MOMI </a:t>
            </a:r>
            <a:r>
              <a:rPr lang="en-US" altLang="ko-KR" sz="975" dirty="0">
                <a:solidFill>
                  <a:schemeClr val="tx1">
                    <a:lumMod val="85000"/>
                    <a:lumOff val="15000"/>
                  </a:schemeClr>
                </a:solidFill>
                <a:latin typeface="Arial" panose="020B0604020202020204" pitchFamily="34" charset="0"/>
              </a:rPr>
              <a:t>: Salida al Master y entrada al Master (Master Out Master In)</a:t>
            </a:r>
          </a:p>
          <a:p>
            <a:pPr marL="136922" indent="-136922">
              <a:spcAft>
                <a:spcPts val="600"/>
              </a:spcAft>
              <a:buClr>
                <a:srgbClr val="193EB0"/>
              </a:buClr>
              <a:buFont typeface="SamsungOne 400" panose="020B0503030303020204" pitchFamily="34" charset="0"/>
              <a:buChar char="‣"/>
            </a:pPr>
            <a:r>
              <a:rPr lang="en-US" altLang="ko-KR" sz="975" dirty="0">
                <a:solidFill>
                  <a:srgbClr val="0033FF"/>
                </a:solidFill>
                <a:latin typeface="Arial" panose="020B0604020202020204" pitchFamily="34" charset="0"/>
              </a:rPr>
              <a:t>CH0 – CH7 </a:t>
            </a:r>
            <a:r>
              <a:rPr lang="en-US" altLang="ko-KR" sz="975" dirty="0">
                <a:solidFill>
                  <a:schemeClr val="tx1">
                    <a:lumMod val="85000"/>
                    <a:lumOff val="15000"/>
                  </a:schemeClr>
                </a:solidFill>
                <a:latin typeface="Arial" panose="020B0604020202020204" pitchFamily="34" charset="0"/>
              </a:rPr>
              <a:t>: Canal que </a:t>
            </a:r>
            <a:r>
              <a:rPr lang="en-US" altLang="ko-KR" sz="975" dirty="0" err="1">
                <a:solidFill>
                  <a:schemeClr val="tx1">
                    <a:lumMod val="85000"/>
                    <a:lumOff val="15000"/>
                  </a:schemeClr>
                </a:solidFill>
                <a:latin typeface="Arial" panose="020B0604020202020204" pitchFamily="34" charset="0"/>
              </a:rPr>
              <a:t>acepta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valores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analógicos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independientemente</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tipo</a:t>
            </a:r>
            <a:endParaRPr lang="en-US" altLang="ko-KR" sz="975" dirty="0">
              <a:solidFill>
                <a:schemeClr val="tx1">
                  <a:lumMod val="85000"/>
                  <a:lumOff val="15000"/>
                </a:schemeClr>
              </a:solidFill>
              <a:latin typeface="Arial" panose="020B0604020202020204" pitchFamily="34" charset="0"/>
            </a:endParaRPr>
          </a:p>
        </p:txBody>
      </p:sp>
      <p:sp>
        <p:nvSpPr>
          <p:cNvPr id="9" name="직사각형 8">
            <a:extLst>
              <a:ext uri="{FF2B5EF4-FFF2-40B4-BE49-F238E27FC236}">
                <a16:creationId xmlns:a16="http://schemas.microsoft.com/office/drawing/2014/main" id="{CAA7C4D5-20B6-4F15-A1A2-19DB4366C9BD}"/>
              </a:ext>
            </a:extLst>
          </p:cNvPr>
          <p:cNvSpPr/>
          <p:nvPr/>
        </p:nvSpPr>
        <p:spPr>
          <a:xfrm>
            <a:off x="1277541" y="1624014"/>
            <a:ext cx="2025337" cy="166926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nvGrpSpPr>
          <p:cNvPr id="3" name="그룹 2">
            <a:extLst>
              <a:ext uri="{FF2B5EF4-FFF2-40B4-BE49-F238E27FC236}">
                <a16:creationId xmlns:a16="http://schemas.microsoft.com/office/drawing/2014/main" id="{BF81E824-9A14-448C-9D8A-090DB89568B9}"/>
              </a:ext>
            </a:extLst>
          </p:cNvPr>
          <p:cNvGrpSpPr/>
          <p:nvPr/>
        </p:nvGrpSpPr>
        <p:grpSpPr>
          <a:xfrm>
            <a:off x="1341880" y="1712914"/>
            <a:ext cx="1896656" cy="1486568"/>
            <a:chOff x="644586" y="2360085"/>
            <a:chExt cx="2528874" cy="1982090"/>
          </a:xfrm>
        </p:grpSpPr>
        <p:pic>
          <p:nvPicPr>
            <p:cNvPr id="10" name="그림 9">
              <a:extLst>
                <a:ext uri="{FF2B5EF4-FFF2-40B4-BE49-F238E27FC236}">
                  <a16:creationId xmlns:a16="http://schemas.microsoft.com/office/drawing/2014/main" id="{C8B5E875-DF6C-419A-B671-D142DA95318F}"/>
                </a:ext>
              </a:extLst>
            </p:cNvPr>
            <p:cNvPicPr>
              <a:picLocks noChangeAspect="1"/>
            </p:cNvPicPr>
            <p:nvPr/>
          </p:nvPicPr>
          <p:blipFill>
            <a:blip r:embed="rId4"/>
            <a:stretch>
              <a:fillRect/>
            </a:stretch>
          </p:blipFill>
          <p:spPr>
            <a:xfrm>
              <a:off x="644586" y="2360085"/>
              <a:ext cx="2528874" cy="1982090"/>
            </a:xfrm>
            <a:prstGeom prst="rect">
              <a:avLst/>
            </a:prstGeom>
          </p:spPr>
        </p:pic>
        <p:sp>
          <p:nvSpPr>
            <p:cNvPr id="2" name="TextBox 1">
              <a:extLst>
                <a:ext uri="{FF2B5EF4-FFF2-40B4-BE49-F238E27FC236}">
                  <a16:creationId xmlns:a16="http://schemas.microsoft.com/office/drawing/2014/main" id="{56140F66-A617-4B95-8165-78C8020686CD}"/>
                </a:ext>
              </a:extLst>
            </p:cNvPr>
            <p:cNvSpPr txBox="1"/>
            <p:nvPr/>
          </p:nvSpPr>
          <p:spPr>
            <a:xfrm>
              <a:off x="703263" y="2474012"/>
              <a:ext cx="412292" cy="1839819"/>
            </a:xfrm>
            <a:prstGeom prst="rect">
              <a:avLst/>
            </a:prstGeom>
            <a:solidFill>
              <a:schemeClr val="bg1"/>
            </a:solidFill>
          </p:spPr>
          <p:txBody>
            <a:bodyPr wrap="square" lIns="0" tIns="0" rIns="0" bIns="0" rtlCol="0">
              <a:spAutoFit/>
            </a:bodyPr>
            <a:lstStyle/>
            <a:p>
              <a:pPr algn="r">
                <a:spcAft>
                  <a:spcPts val="150"/>
                </a:spcAft>
              </a:pPr>
              <a:r>
                <a:rPr lang="en-US" altLang="ko-KR" sz="975" dirty="0">
                  <a:solidFill>
                    <a:schemeClr val="tx1">
                      <a:lumMod val="85000"/>
                      <a:lumOff val="15000"/>
                    </a:schemeClr>
                  </a:solidFill>
                  <a:latin typeface="Arial" panose="020B0604020202020204" pitchFamily="34" charset="0"/>
                </a:rPr>
                <a:t>CH0</a:t>
              </a:r>
              <a:endParaRPr lang="ko-KR" altLang="en-US" sz="975" dirty="0">
                <a:solidFill>
                  <a:schemeClr val="tx1">
                    <a:lumMod val="85000"/>
                    <a:lumOff val="15000"/>
                  </a:schemeClr>
                </a:solidFill>
                <a:latin typeface="Arial" panose="020B0604020202020204" pitchFamily="34" charset="0"/>
              </a:endParaRPr>
            </a:p>
            <a:p>
              <a:pPr algn="r">
                <a:spcAft>
                  <a:spcPts val="150"/>
                </a:spcAft>
              </a:pPr>
              <a:r>
                <a:rPr lang="en-US" altLang="ko-KR" sz="975" dirty="0">
                  <a:solidFill>
                    <a:schemeClr val="tx1">
                      <a:lumMod val="85000"/>
                      <a:lumOff val="15000"/>
                    </a:schemeClr>
                  </a:solidFill>
                  <a:latin typeface="Arial" panose="020B0604020202020204" pitchFamily="34" charset="0"/>
                </a:rPr>
                <a:t>CH1</a:t>
              </a:r>
            </a:p>
            <a:p>
              <a:pPr algn="r">
                <a:spcAft>
                  <a:spcPts val="150"/>
                </a:spcAft>
              </a:pPr>
              <a:r>
                <a:rPr lang="en-US" altLang="ko-KR" sz="975" dirty="0">
                  <a:solidFill>
                    <a:schemeClr val="tx1">
                      <a:lumMod val="85000"/>
                      <a:lumOff val="15000"/>
                    </a:schemeClr>
                  </a:solidFill>
                  <a:latin typeface="Arial" panose="020B0604020202020204" pitchFamily="34" charset="0"/>
                </a:rPr>
                <a:t>CH2</a:t>
              </a:r>
            </a:p>
            <a:p>
              <a:pPr algn="r">
                <a:spcAft>
                  <a:spcPts val="150"/>
                </a:spcAft>
              </a:pPr>
              <a:r>
                <a:rPr lang="en-US" altLang="ko-KR" sz="975" dirty="0">
                  <a:solidFill>
                    <a:schemeClr val="tx1">
                      <a:lumMod val="85000"/>
                      <a:lumOff val="15000"/>
                    </a:schemeClr>
                  </a:solidFill>
                  <a:latin typeface="Arial" panose="020B0604020202020204" pitchFamily="34" charset="0"/>
                </a:rPr>
                <a:t>CH3</a:t>
              </a:r>
            </a:p>
            <a:p>
              <a:pPr algn="r">
                <a:spcAft>
                  <a:spcPts val="150"/>
                </a:spcAft>
              </a:pPr>
              <a:r>
                <a:rPr lang="en-US" altLang="ko-KR" sz="975" dirty="0">
                  <a:solidFill>
                    <a:schemeClr val="tx1">
                      <a:lumMod val="85000"/>
                      <a:lumOff val="15000"/>
                    </a:schemeClr>
                  </a:solidFill>
                  <a:latin typeface="Arial" panose="020B0604020202020204" pitchFamily="34" charset="0"/>
                </a:rPr>
                <a:t>CH4</a:t>
              </a:r>
            </a:p>
            <a:p>
              <a:pPr algn="r">
                <a:spcAft>
                  <a:spcPts val="150"/>
                </a:spcAft>
              </a:pPr>
              <a:r>
                <a:rPr lang="en-US" altLang="ko-KR" sz="975" dirty="0">
                  <a:solidFill>
                    <a:schemeClr val="tx1">
                      <a:lumMod val="85000"/>
                      <a:lumOff val="15000"/>
                    </a:schemeClr>
                  </a:solidFill>
                  <a:latin typeface="Arial" panose="020B0604020202020204" pitchFamily="34" charset="0"/>
                </a:rPr>
                <a:t>CH5</a:t>
              </a:r>
            </a:p>
            <a:p>
              <a:pPr algn="r">
                <a:spcAft>
                  <a:spcPts val="150"/>
                </a:spcAft>
              </a:pPr>
              <a:r>
                <a:rPr lang="en-US" altLang="ko-KR" sz="975" dirty="0">
                  <a:solidFill>
                    <a:schemeClr val="tx1">
                      <a:lumMod val="85000"/>
                      <a:lumOff val="15000"/>
                    </a:schemeClr>
                  </a:solidFill>
                  <a:latin typeface="Arial" panose="020B0604020202020204" pitchFamily="34" charset="0"/>
                </a:rPr>
                <a:t>CH6</a:t>
              </a:r>
            </a:p>
            <a:p>
              <a:pPr algn="r">
                <a:spcAft>
                  <a:spcPts val="150"/>
                </a:spcAft>
              </a:pPr>
              <a:r>
                <a:rPr lang="en-US" altLang="ko-KR" sz="975" dirty="0">
                  <a:solidFill>
                    <a:schemeClr val="tx1">
                      <a:lumMod val="85000"/>
                      <a:lumOff val="15000"/>
                    </a:schemeClr>
                  </a:solidFill>
                  <a:latin typeface="Arial" panose="020B0604020202020204" pitchFamily="34" charset="0"/>
                </a:rPr>
                <a:t>CH7</a:t>
              </a:r>
            </a:p>
          </p:txBody>
        </p:sp>
        <p:sp>
          <p:nvSpPr>
            <p:cNvPr id="12" name="TextBox 11">
              <a:extLst>
                <a:ext uri="{FF2B5EF4-FFF2-40B4-BE49-F238E27FC236}">
                  <a16:creationId xmlns:a16="http://schemas.microsoft.com/office/drawing/2014/main" id="{EC2238B6-9DBB-4BE8-B3AD-009167606564}"/>
                </a:ext>
              </a:extLst>
            </p:cNvPr>
            <p:cNvSpPr txBox="1"/>
            <p:nvPr/>
          </p:nvSpPr>
          <p:spPr>
            <a:xfrm>
              <a:off x="1330862" y="2474012"/>
              <a:ext cx="210208" cy="1839819"/>
            </a:xfrm>
            <a:prstGeom prst="rect">
              <a:avLst/>
            </a:prstGeom>
            <a:solidFill>
              <a:schemeClr val="bg1"/>
            </a:solidFill>
          </p:spPr>
          <p:txBody>
            <a:bodyPr wrap="square" lIns="0" tIns="0" rIns="0" bIns="0" rtlCol="0">
              <a:spAutoFit/>
            </a:bodyPr>
            <a:lstStyle/>
            <a:p>
              <a:pPr>
                <a:spcAft>
                  <a:spcPts val="150"/>
                </a:spcAft>
              </a:pPr>
              <a:r>
                <a:rPr lang="en-US" altLang="ko-KR" sz="975" dirty="0">
                  <a:solidFill>
                    <a:schemeClr val="tx1">
                      <a:lumMod val="85000"/>
                      <a:lumOff val="15000"/>
                    </a:schemeClr>
                  </a:solidFill>
                  <a:latin typeface="Arial" panose="020B0604020202020204" pitchFamily="34" charset="0"/>
                </a:rPr>
                <a:t>1</a:t>
              </a:r>
            </a:p>
            <a:p>
              <a:pPr>
                <a:spcAft>
                  <a:spcPts val="150"/>
                </a:spcAft>
              </a:pPr>
              <a:r>
                <a:rPr lang="en-US" altLang="ko-KR" sz="975" dirty="0">
                  <a:solidFill>
                    <a:schemeClr val="tx1">
                      <a:lumMod val="85000"/>
                      <a:lumOff val="15000"/>
                    </a:schemeClr>
                  </a:solidFill>
                  <a:latin typeface="Arial" panose="020B0604020202020204" pitchFamily="34" charset="0"/>
                </a:rPr>
                <a:t>2</a:t>
              </a:r>
            </a:p>
            <a:p>
              <a:pPr>
                <a:spcAft>
                  <a:spcPts val="150"/>
                </a:spcAft>
              </a:pPr>
              <a:r>
                <a:rPr lang="en-US" altLang="ko-KR" sz="975" dirty="0">
                  <a:solidFill>
                    <a:schemeClr val="tx1">
                      <a:lumMod val="85000"/>
                      <a:lumOff val="15000"/>
                    </a:schemeClr>
                  </a:solidFill>
                  <a:latin typeface="Arial" panose="020B0604020202020204" pitchFamily="34" charset="0"/>
                </a:rPr>
                <a:t>3</a:t>
              </a:r>
            </a:p>
            <a:p>
              <a:pPr>
                <a:spcAft>
                  <a:spcPts val="150"/>
                </a:spcAft>
              </a:pPr>
              <a:r>
                <a:rPr lang="en-US" altLang="ko-KR" sz="975" dirty="0">
                  <a:solidFill>
                    <a:schemeClr val="tx1">
                      <a:lumMod val="85000"/>
                      <a:lumOff val="15000"/>
                    </a:schemeClr>
                  </a:solidFill>
                  <a:latin typeface="Arial" panose="020B0604020202020204" pitchFamily="34" charset="0"/>
                </a:rPr>
                <a:t>4</a:t>
              </a:r>
            </a:p>
            <a:p>
              <a:pPr>
                <a:spcAft>
                  <a:spcPts val="150"/>
                </a:spcAft>
              </a:pPr>
              <a:r>
                <a:rPr lang="en-US" altLang="ko-KR" sz="975" dirty="0">
                  <a:solidFill>
                    <a:schemeClr val="tx1">
                      <a:lumMod val="85000"/>
                      <a:lumOff val="15000"/>
                    </a:schemeClr>
                  </a:solidFill>
                  <a:latin typeface="Arial" panose="020B0604020202020204" pitchFamily="34" charset="0"/>
                </a:rPr>
                <a:t>5</a:t>
              </a:r>
            </a:p>
            <a:p>
              <a:pPr>
                <a:spcAft>
                  <a:spcPts val="150"/>
                </a:spcAft>
              </a:pPr>
              <a:r>
                <a:rPr lang="en-US" altLang="ko-KR" sz="975" dirty="0">
                  <a:solidFill>
                    <a:schemeClr val="tx1">
                      <a:lumMod val="85000"/>
                      <a:lumOff val="15000"/>
                    </a:schemeClr>
                  </a:solidFill>
                  <a:latin typeface="Arial" panose="020B0604020202020204" pitchFamily="34" charset="0"/>
                </a:rPr>
                <a:t>6</a:t>
              </a:r>
            </a:p>
            <a:p>
              <a:pPr>
                <a:spcAft>
                  <a:spcPts val="150"/>
                </a:spcAft>
              </a:pPr>
              <a:r>
                <a:rPr lang="en-US" altLang="ko-KR" sz="975" dirty="0">
                  <a:solidFill>
                    <a:schemeClr val="tx1">
                      <a:lumMod val="85000"/>
                      <a:lumOff val="15000"/>
                    </a:schemeClr>
                  </a:solidFill>
                  <a:latin typeface="Arial" panose="020B0604020202020204" pitchFamily="34" charset="0"/>
                </a:rPr>
                <a:t>7</a:t>
              </a:r>
            </a:p>
            <a:p>
              <a:pPr>
                <a:spcAft>
                  <a:spcPts val="150"/>
                </a:spcAft>
              </a:pPr>
              <a:r>
                <a:rPr lang="en-US" altLang="ko-KR" sz="975" dirty="0">
                  <a:solidFill>
                    <a:schemeClr val="tx1">
                      <a:lumMod val="85000"/>
                      <a:lumOff val="15000"/>
                    </a:schemeClr>
                  </a:solidFill>
                  <a:latin typeface="Arial" panose="020B0604020202020204" pitchFamily="34" charset="0"/>
                </a:rPr>
                <a:t>8</a:t>
              </a:r>
            </a:p>
          </p:txBody>
        </p:sp>
        <p:sp>
          <p:nvSpPr>
            <p:cNvPr id="13" name="TextBox 12">
              <a:extLst>
                <a:ext uri="{FF2B5EF4-FFF2-40B4-BE49-F238E27FC236}">
                  <a16:creationId xmlns:a16="http://schemas.microsoft.com/office/drawing/2014/main" id="{6501732C-8BFF-4239-A319-E226A1AD8D59}"/>
                </a:ext>
              </a:extLst>
            </p:cNvPr>
            <p:cNvSpPr txBox="1"/>
            <p:nvPr/>
          </p:nvSpPr>
          <p:spPr>
            <a:xfrm>
              <a:off x="1936182" y="2474012"/>
              <a:ext cx="210208" cy="1839819"/>
            </a:xfrm>
            <a:prstGeom prst="rect">
              <a:avLst/>
            </a:prstGeom>
            <a:solidFill>
              <a:schemeClr val="bg1"/>
            </a:solidFill>
          </p:spPr>
          <p:txBody>
            <a:bodyPr wrap="square" lIns="0" tIns="0" rIns="0" bIns="0" rtlCol="0">
              <a:spAutoFit/>
            </a:bodyPr>
            <a:lstStyle/>
            <a:p>
              <a:pPr algn="r">
                <a:spcAft>
                  <a:spcPts val="150"/>
                </a:spcAft>
              </a:pPr>
              <a:r>
                <a:rPr lang="en-US" altLang="ko-KR" sz="975" dirty="0">
                  <a:solidFill>
                    <a:schemeClr val="tx1">
                      <a:lumMod val="85000"/>
                      <a:lumOff val="15000"/>
                    </a:schemeClr>
                  </a:solidFill>
                  <a:latin typeface="Arial" panose="020B0604020202020204" pitchFamily="34" charset="0"/>
                </a:rPr>
                <a:t>16</a:t>
              </a:r>
            </a:p>
            <a:p>
              <a:pPr algn="r">
                <a:spcAft>
                  <a:spcPts val="150"/>
                </a:spcAft>
              </a:pPr>
              <a:r>
                <a:rPr lang="en-US" altLang="ko-KR" sz="975" dirty="0">
                  <a:solidFill>
                    <a:schemeClr val="tx1">
                      <a:lumMod val="85000"/>
                      <a:lumOff val="15000"/>
                    </a:schemeClr>
                  </a:solidFill>
                  <a:latin typeface="Arial" panose="020B0604020202020204" pitchFamily="34" charset="0"/>
                </a:rPr>
                <a:t>15</a:t>
              </a:r>
            </a:p>
            <a:p>
              <a:pPr algn="r">
                <a:spcAft>
                  <a:spcPts val="150"/>
                </a:spcAft>
              </a:pPr>
              <a:r>
                <a:rPr lang="en-US" altLang="ko-KR" sz="975" dirty="0">
                  <a:solidFill>
                    <a:schemeClr val="tx1">
                      <a:lumMod val="85000"/>
                      <a:lumOff val="15000"/>
                    </a:schemeClr>
                  </a:solidFill>
                  <a:latin typeface="Arial" panose="020B0604020202020204" pitchFamily="34" charset="0"/>
                </a:rPr>
                <a:t>14</a:t>
              </a:r>
            </a:p>
            <a:p>
              <a:pPr algn="r">
                <a:spcAft>
                  <a:spcPts val="150"/>
                </a:spcAft>
              </a:pPr>
              <a:r>
                <a:rPr lang="en-US" altLang="ko-KR" sz="975" dirty="0">
                  <a:solidFill>
                    <a:schemeClr val="tx1">
                      <a:lumMod val="85000"/>
                      <a:lumOff val="15000"/>
                    </a:schemeClr>
                  </a:solidFill>
                  <a:latin typeface="Arial" panose="020B0604020202020204" pitchFamily="34" charset="0"/>
                </a:rPr>
                <a:t>13</a:t>
              </a:r>
            </a:p>
            <a:p>
              <a:pPr algn="r">
                <a:spcAft>
                  <a:spcPts val="150"/>
                </a:spcAft>
              </a:pPr>
              <a:r>
                <a:rPr lang="en-US" altLang="ko-KR" sz="975" dirty="0">
                  <a:solidFill>
                    <a:schemeClr val="tx1">
                      <a:lumMod val="85000"/>
                      <a:lumOff val="15000"/>
                    </a:schemeClr>
                  </a:solidFill>
                  <a:latin typeface="Arial" panose="020B0604020202020204" pitchFamily="34" charset="0"/>
                </a:rPr>
                <a:t>12</a:t>
              </a:r>
            </a:p>
            <a:p>
              <a:pPr algn="r">
                <a:spcAft>
                  <a:spcPts val="150"/>
                </a:spcAft>
              </a:pPr>
              <a:r>
                <a:rPr lang="en-US" altLang="ko-KR" sz="975" dirty="0">
                  <a:solidFill>
                    <a:schemeClr val="tx1">
                      <a:lumMod val="85000"/>
                      <a:lumOff val="15000"/>
                    </a:schemeClr>
                  </a:solidFill>
                  <a:latin typeface="Arial" panose="020B0604020202020204" pitchFamily="34" charset="0"/>
                </a:rPr>
                <a:t>11</a:t>
              </a:r>
            </a:p>
            <a:p>
              <a:pPr algn="r">
                <a:spcAft>
                  <a:spcPts val="150"/>
                </a:spcAft>
              </a:pPr>
              <a:r>
                <a:rPr lang="en-US" altLang="ko-KR" sz="975" dirty="0">
                  <a:solidFill>
                    <a:schemeClr val="tx1">
                      <a:lumMod val="85000"/>
                      <a:lumOff val="15000"/>
                    </a:schemeClr>
                  </a:solidFill>
                  <a:latin typeface="Arial" panose="020B0604020202020204" pitchFamily="34" charset="0"/>
                </a:rPr>
                <a:t>10</a:t>
              </a:r>
            </a:p>
            <a:p>
              <a:pPr algn="r">
                <a:spcAft>
                  <a:spcPts val="150"/>
                </a:spcAft>
              </a:pPr>
              <a:r>
                <a:rPr lang="en-US" altLang="ko-KR" sz="975" dirty="0">
                  <a:solidFill>
                    <a:schemeClr val="tx1">
                      <a:lumMod val="85000"/>
                      <a:lumOff val="15000"/>
                    </a:schemeClr>
                  </a:solidFill>
                  <a:latin typeface="Arial" panose="020B0604020202020204" pitchFamily="34" charset="0"/>
                </a:rPr>
                <a:t>9</a:t>
              </a:r>
            </a:p>
          </p:txBody>
        </p:sp>
        <p:sp>
          <p:nvSpPr>
            <p:cNvPr id="14" name="TextBox 13">
              <a:extLst>
                <a:ext uri="{FF2B5EF4-FFF2-40B4-BE49-F238E27FC236}">
                  <a16:creationId xmlns:a16="http://schemas.microsoft.com/office/drawing/2014/main" id="{A0CD9599-8AA1-4C5E-A520-FD9F609513F7}"/>
                </a:ext>
              </a:extLst>
            </p:cNvPr>
            <p:cNvSpPr txBox="1"/>
            <p:nvPr/>
          </p:nvSpPr>
          <p:spPr>
            <a:xfrm>
              <a:off x="1626856" y="2750820"/>
              <a:ext cx="215444" cy="1200620"/>
            </a:xfrm>
            <a:prstGeom prst="rect">
              <a:avLst/>
            </a:prstGeom>
            <a:solidFill>
              <a:schemeClr val="bg1"/>
            </a:solidFill>
          </p:spPr>
          <p:txBody>
            <a:bodyPr vert="vert" wrap="square" lIns="0" tIns="0" rIns="0" bIns="0" rtlCol="0">
              <a:spAutoFit/>
            </a:bodyPr>
            <a:lstStyle/>
            <a:p>
              <a:pPr algn="ctr">
                <a:spcAft>
                  <a:spcPts val="150"/>
                </a:spcAft>
              </a:pPr>
              <a:r>
                <a:rPr lang="en-US" altLang="ko-KR" sz="1050" dirty="0">
                  <a:solidFill>
                    <a:schemeClr val="tx1">
                      <a:lumMod val="85000"/>
                      <a:lumOff val="15000"/>
                    </a:schemeClr>
                  </a:solidFill>
                  <a:latin typeface="Arial" panose="020B0604020202020204" pitchFamily="34" charset="0"/>
                  <a:ea typeface="SamsungOne 700" panose="020B0803030303020204" pitchFamily="34" charset="0"/>
                </a:rPr>
                <a:t>MCP3008</a:t>
              </a:r>
            </a:p>
          </p:txBody>
        </p:sp>
        <p:sp>
          <p:nvSpPr>
            <p:cNvPr id="15" name="TextBox 14">
              <a:extLst>
                <a:ext uri="{FF2B5EF4-FFF2-40B4-BE49-F238E27FC236}">
                  <a16:creationId xmlns:a16="http://schemas.microsoft.com/office/drawing/2014/main" id="{95742B85-1A9E-49EF-8B91-BE195D335019}"/>
                </a:ext>
              </a:extLst>
            </p:cNvPr>
            <p:cNvSpPr txBox="1"/>
            <p:nvPr/>
          </p:nvSpPr>
          <p:spPr>
            <a:xfrm>
              <a:off x="2350290" y="2443532"/>
              <a:ext cx="807930" cy="1839819"/>
            </a:xfrm>
            <a:prstGeom prst="rect">
              <a:avLst/>
            </a:prstGeom>
            <a:solidFill>
              <a:schemeClr val="bg1"/>
            </a:solidFill>
          </p:spPr>
          <p:txBody>
            <a:bodyPr wrap="square" lIns="0" tIns="0" rIns="0" bIns="0" rtlCol="0">
              <a:spAutoFit/>
            </a:bodyPr>
            <a:lstStyle/>
            <a:p>
              <a:pPr>
                <a:spcAft>
                  <a:spcPts val="225"/>
                </a:spcAft>
              </a:pPr>
              <a:r>
                <a:rPr lang="en-US" altLang="ko-KR" sz="975" dirty="0">
                  <a:solidFill>
                    <a:schemeClr val="tx1">
                      <a:lumMod val="85000"/>
                      <a:lumOff val="15000"/>
                    </a:schemeClr>
                  </a:solidFill>
                  <a:latin typeface="Arial" panose="020B0604020202020204" pitchFamily="34" charset="0"/>
                </a:rPr>
                <a:t>V</a:t>
              </a:r>
              <a:r>
                <a:rPr lang="en-US" altLang="ko-KR" sz="975" baseline="-25000" dirty="0">
                  <a:solidFill>
                    <a:schemeClr val="tx1">
                      <a:lumMod val="85000"/>
                      <a:lumOff val="15000"/>
                    </a:schemeClr>
                  </a:solidFill>
                  <a:latin typeface="Arial" panose="020B0604020202020204" pitchFamily="34" charset="0"/>
                </a:rPr>
                <a:t>DD</a:t>
              </a:r>
            </a:p>
            <a:p>
              <a:pPr>
                <a:spcAft>
                  <a:spcPts val="225"/>
                </a:spcAft>
              </a:pPr>
              <a:r>
                <a:rPr lang="en-US" altLang="ko-KR" sz="975" dirty="0">
                  <a:solidFill>
                    <a:schemeClr val="tx1">
                      <a:lumMod val="85000"/>
                      <a:lumOff val="15000"/>
                    </a:schemeClr>
                  </a:solidFill>
                  <a:latin typeface="Arial" panose="020B0604020202020204" pitchFamily="34" charset="0"/>
                </a:rPr>
                <a:t>V</a:t>
              </a:r>
              <a:r>
                <a:rPr lang="en-US" altLang="ko-KR" sz="975" baseline="-25000" dirty="0">
                  <a:solidFill>
                    <a:schemeClr val="tx1">
                      <a:lumMod val="85000"/>
                      <a:lumOff val="15000"/>
                    </a:schemeClr>
                  </a:solidFill>
                  <a:latin typeface="Arial" panose="020B0604020202020204" pitchFamily="34" charset="0"/>
                </a:rPr>
                <a:t>REF</a:t>
              </a:r>
            </a:p>
            <a:p>
              <a:pPr>
                <a:spcAft>
                  <a:spcPts val="225"/>
                </a:spcAft>
              </a:pPr>
              <a:r>
                <a:rPr lang="en-US" altLang="ko-KR" sz="975" dirty="0">
                  <a:solidFill>
                    <a:schemeClr val="tx1">
                      <a:lumMod val="85000"/>
                      <a:lumOff val="15000"/>
                    </a:schemeClr>
                  </a:solidFill>
                  <a:latin typeface="Arial" panose="020B0604020202020204" pitchFamily="34" charset="0"/>
                </a:rPr>
                <a:t>AGND</a:t>
              </a:r>
            </a:p>
            <a:p>
              <a:pPr>
                <a:spcAft>
                  <a:spcPts val="225"/>
                </a:spcAft>
              </a:pPr>
              <a:r>
                <a:rPr lang="en-US" altLang="ko-KR" sz="975" dirty="0">
                  <a:solidFill>
                    <a:schemeClr val="tx1">
                      <a:lumMod val="85000"/>
                      <a:lumOff val="15000"/>
                    </a:schemeClr>
                  </a:solidFill>
                  <a:latin typeface="Arial" panose="020B0604020202020204" pitchFamily="34" charset="0"/>
                </a:rPr>
                <a:t>CLK</a:t>
              </a:r>
            </a:p>
            <a:p>
              <a:pPr>
                <a:spcAft>
                  <a:spcPts val="225"/>
                </a:spcAft>
              </a:pPr>
              <a:r>
                <a:rPr lang="en-US" altLang="ko-KR" sz="975" dirty="0">
                  <a:solidFill>
                    <a:schemeClr val="tx1">
                      <a:lumMod val="85000"/>
                      <a:lumOff val="15000"/>
                    </a:schemeClr>
                  </a:solidFill>
                  <a:latin typeface="Arial" panose="020B0604020202020204" pitchFamily="34" charset="0"/>
                </a:rPr>
                <a:t>D</a:t>
              </a:r>
              <a:r>
                <a:rPr lang="en-US" altLang="ko-KR" sz="975" baseline="-25000" dirty="0">
                  <a:solidFill>
                    <a:schemeClr val="tx1">
                      <a:lumMod val="85000"/>
                      <a:lumOff val="15000"/>
                    </a:schemeClr>
                  </a:solidFill>
                  <a:latin typeface="Arial" panose="020B0604020202020204" pitchFamily="34" charset="0"/>
                </a:rPr>
                <a:t>OUT</a:t>
              </a:r>
            </a:p>
            <a:p>
              <a:pPr>
                <a:spcAft>
                  <a:spcPts val="225"/>
                </a:spcAft>
              </a:pPr>
              <a:r>
                <a:rPr lang="en-US" altLang="ko-KR" sz="975" u="sng" dirty="0">
                  <a:solidFill>
                    <a:schemeClr val="tx1">
                      <a:lumMod val="85000"/>
                      <a:lumOff val="15000"/>
                    </a:schemeClr>
                  </a:solidFill>
                  <a:latin typeface="Arial" panose="020B0604020202020204" pitchFamily="34" charset="0"/>
                </a:rPr>
                <a:t>D</a:t>
              </a:r>
              <a:r>
                <a:rPr lang="en-US" altLang="ko-KR" sz="975" u="sng" baseline="-25000" dirty="0">
                  <a:solidFill>
                    <a:schemeClr val="tx1">
                      <a:lumMod val="85000"/>
                      <a:lumOff val="15000"/>
                    </a:schemeClr>
                  </a:solidFill>
                  <a:latin typeface="Arial" panose="020B0604020202020204" pitchFamily="34" charset="0"/>
                </a:rPr>
                <a:t>IN</a:t>
              </a:r>
            </a:p>
            <a:p>
              <a:pPr>
                <a:spcAft>
                  <a:spcPts val="225"/>
                </a:spcAft>
              </a:pPr>
              <a:r>
                <a:rPr lang="en-US" altLang="ko-KR" sz="975" dirty="0">
                  <a:solidFill>
                    <a:schemeClr val="tx1">
                      <a:lumMod val="85000"/>
                      <a:lumOff val="15000"/>
                    </a:schemeClr>
                  </a:solidFill>
                  <a:latin typeface="Arial" panose="020B0604020202020204" pitchFamily="34" charset="0"/>
                </a:rPr>
                <a:t>CS/SHD</a:t>
              </a:r>
            </a:p>
            <a:p>
              <a:pPr>
                <a:spcAft>
                  <a:spcPts val="225"/>
                </a:spcAft>
              </a:pPr>
              <a:r>
                <a:rPr lang="en-US" altLang="ko-KR" sz="975" dirty="0">
                  <a:solidFill>
                    <a:schemeClr val="tx1">
                      <a:lumMod val="85000"/>
                      <a:lumOff val="15000"/>
                    </a:schemeClr>
                  </a:solidFill>
                  <a:latin typeface="Arial" panose="020B0604020202020204" pitchFamily="34" charset="0"/>
                </a:rPr>
                <a:t>DGND</a:t>
              </a:r>
            </a:p>
          </p:txBody>
        </p:sp>
      </p:grpSp>
      <p:sp>
        <p:nvSpPr>
          <p:cNvPr id="16" name="TextBox 15">
            <a:extLst>
              <a:ext uri="{FF2B5EF4-FFF2-40B4-BE49-F238E27FC236}">
                <a16:creationId xmlns:a16="http://schemas.microsoft.com/office/drawing/2014/main" id="{B6B78656-5E67-48E6-BBB2-50491E82F7DE}"/>
              </a:ext>
            </a:extLst>
          </p:cNvPr>
          <p:cNvSpPr txBox="1"/>
          <p:nvPr/>
        </p:nvSpPr>
        <p:spPr>
          <a:xfrm>
            <a:off x="1277541" y="3330452"/>
            <a:ext cx="2025336" cy="218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700" panose="020B0803030303020204" pitchFamily="34" charset="0"/>
                <a:ea typeface="SamsungOne 700" panose="020B0803030303020204" pitchFamily="34" charset="0"/>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050" dirty="0" err="1">
                <a:latin typeface="Arial" panose="020B0604020202020204" pitchFamily="34" charset="0"/>
              </a:rPr>
              <a:t>Hoja</a:t>
            </a:r>
            <a:r>
              <a:rPr lang="fi-FI" altLang="ko-KR" sz="1050" dirty="0">
                <a:latin typeface="Arial" panose="020B0604020202020204" pitchFamily="34" charset="0"/>
              </a:rPr>
              <a:t> de </a:t>
            </a:r>
            <a:r>
              <a:rPr lang="fi-FI" altLang="ko-KR" sz="1050" dirty="0" err="1">
                <a:latin typeface="Arial" panose="020B0604020202020204" pitchFamily="34" charset="0"/>
              </a:rPr>
              <a:t>datos</a:t>
            </a:r>
            <a:r>
              <a:rPr lang="fi-FI" altLang="ko-KR" sz="1050" dirty="0">
                <a:latin typeface="Arial" panose="020B0604020202020204" pitchFamily="34" charset="0"/>
              </a:rPr>
              <a:t> de MCP3008 </a:t>
            </a:r>
          </a:p>
        </p:txBody>
      </p:sp>
      <p:sp>
        <p:nvSpPr>
          <p:cNvPr id="17"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Utilizar</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Potenciómetro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3682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Potenciómetro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Obtenga el valor del potenciómetro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4831320" y="1655764"/>
            <a:ext cx="3118360" cy="1086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Usando</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comunicación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spi</a:t>
            </a:r>
            <a:r>
              <a:rPr lang="en-US" altLang="ko-KR" sz="975" dirty="0">
                <a:solidFill>
                  <a:schemeClr val="tx1">
                    <a:lumMod val="85000"/>
                    <a:lumOff val="15000"/>
                  </a:schemeClr>
                </a:solidFill>
                <a:latin typeface="Arial" panose="020B0604020202020204" pitchFamily="34" charset="0"/>
              </a:rPr>
              <a:t>, MCP3008,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obtener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valor </a:t>
            </a:r>
            <a:r>
              <a:rPr lang="en-US" altLang="ko-KR" sz="975" dirty="0" err="1">
                <a:solidFill>
                  <a:schemeClr val="tx1">
                    <a:lumMod val="85000"/>
                    <a:lumOff val="15000"/>
                  </a:schemeClr>
                </a:solidFill>
                <a:latin typeface="Arial" panose="020B0604020202020204" pitchFamily="34" charset="0"/>
              </a:rPr>
              <a:t>analógico</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potenciómetro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código</a:t>
            </a:r>
            <a:r>
              <a:rPr lang="en-US" altLang="ko-KR" sz="975" dirty="0">
                <a:solidFill>
                  <a:schemeClr val="tx1">
                    <a:lumMod val="85000"/>
                    <a:lumOff val="15000"/>
                  </a:schemeClr>
                </a:solidFill>
                <a:latin typeface="Arial" panose="020B0604020202020204" pitchFamily="34" charset="0"/>
              </a:rPr>
              <a:t> de la </a:t>
            </a:r>
            <a:r>
              <a:rPr lang="en-US" altLang="ko-KR" sz="975" dirty="0" err="1">
                <a:solidFill>
                  <a:schemeClr val="tx1">
                    <a:lumMod val="85000"/>
                    <a:lumOff val="15000"/>
                  </a:schemeClr>
                </a:solidFill>
                <a:latin typeface="Arial" panose="020B0604020202020204" pitchFamily="34" charset="0"/>
              </a:rPr>
              <a:t>izquierda</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Con GPIO Zero,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escribir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código</a:t>
            </a:r>
            <a:r>
              <a:rPr lang="en-US" altLang="ko-KR" sz="975" dirty="0">
                <a:solidFill>
                  <a:schemeClr val="tx1">
                    <a:lumMod val="85000"/>
                    <a:lumOff val="15000"/>
                  </a:schemeClr>
                </a:solidFill>
                <a:latin typeface="Arial" panose="020B0604020202020204" pitchFamily="34" charset="0"/>
              </a:rPr>
              <a:t> que es </a:t>
            </a:r>
            <a:r>
              <a:rPr lang="en-US" altLang="ko-KR" sz="975" dirty="0" err="1">
                <a:solidFill>
                  <a:schemeClr val="tx1">
                    <a:lumMod val="85000"/>
                    <a:lumOff val="15000"/>
                  </a:schemeClr>
                </a:solidFill>
                <a:latin typeface="Arial" panose="020B0604020202020204" pitchFamily="34" charset="0"/>
              </a:rPr>
              <a:t>mucho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más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eficiente</a:t>
            </a:r>
            <a:r>
              <a:rPr lang="en-US" altLang="ko-KR" sz="975" dirty="0">
                <a:solidFill>
                  <a:schemeClr val="tx1">
                    <a:lumMod val="85000"/>
                    <a:lumOff val="15000"/>
                  </a:schemeClr>
                </a:solidFill>
                <a:latin typeface="Arial" panose="020B0604020202020204" pitchFamily="34" charset="0"/>
              </a:rPr>
              <a:t> y legible con la </a:t>
            </a:r>
            <a:r>
              <a:rPr lang="en-US" altLang="ko-KR" sz="975" dirty="0" err="1">
                <a:solidFill>
                  <a:schemeClr val="tx1">
                    <a:lumMod val="85000"/>
                    <a:lumOff val="15000"/>
                  </a:schemeClr>
                </a:solidFill>
                <a:latin typeface="Arial" panose="020B0604020202020204" pitchFamily="34" charset="0"/>
              </a:rPr>
              <a:t>misma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funcionalidad</a:t>
            </a:r>
            <a:r>
              <a:rPr lang="en-US" altLang="ko-KR" sz="975" dirty="0">
                <a:solidFill>
                  <a:schemeClr val="tx1">
                    <a:lumMod val="85000"/>
                    <a:lumOff val="15000"/>
                  </a:schemeClr>
                </a:solidFill>
                <a:latin typeface="Arial" panose="020B0604020202020204" pitchFamily="34" charset="0"/>
              </a:rPr>
              <a:t>.</a:t>
            </a:r>
          </a:p>
        </p:txBody>
      </p:sp>
      <p:grpSp>
        <p:nvGrpSpPr>
          <p:cNvPr id="2" name="그룹 1"/>
          <p:cNvGrpSpPr/>
          <p:nvPr/>
        </p:nvGrpSpPr>
        <p:grpSpPr>
          <a:xfrm>
            <a:off x="1293733" y="1655764"/>
            <a:ext cx="3473769" cy="3013391"/>
            <a:chOff x="580389" y="2207685"/>
            <a:chExt cx="4631692" cy="4017855"/>
          </a:xfrm>
        </p:grpSpPr>
        <p:pic>
          <p:nvPicPr>
            <p:cNvPr id="17" name="그림 16">
              <a:extLst>
                <a:ext uri="{FF2B5EF4-FFF2-40B4-BE49-F238E27FC236}">
                  <a16:creationId xmlns:a16="http://schemas.microsoft.com/office/drawing/2014/main" id="{A2F5DCC0-0B2E-4E64-AA20-17C1820C5D5E}"/>
                </a:ext>
              </a:extLst>
            </p:cNvPr>
            <p:cNvPicPr>
              <a:picLocks noChangeAspect="1"/>
            </p:cNvPicPr>
            <p:nvPr/>
          </p:nvPicPr>
          <p:blipFill>
            <a:blip r:embed="rId4"/>
            <a:stretch>
              <a:fillRect/>
            </a:stretch>
          </p:blipFill>
          <p:spPr>
            <a:xfrm>
              <a:off x="665479" y="2279649"/>
              <a:ext cx="4473725" cy="3900171"/>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580389" y="2207685"/>
              <a:ext cx="4631692" cy="401785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Utilizar</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Potenciómetro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568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1D9019E-2B5D-48AA-9921-4AA596F550BC}"/>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Obtenga el valor del potenciómetro con GPIO Zero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1385889" y="1313371"/>
            <a:ext cx="6372224" cy="636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Este es un script de Python (</a:t>
            </a:r>
            <a:r>
              <a:rPr lang="en-US" altLang="ko-KR" sz="975" dirty="0" err="1">
                <a:solidFill>
                  <a:schemeClr val="tx1">
                    <a:lumMod val="85000"/>
                    <a:lumOff val="15000"/>
                  </a:schemeClr>
                </a:solidFill>
                <a:latin typeface="Arial" panose="020B0604020202020204" pitchFamily="34" charset="0"/>
              </a:rPr>
              <a:t>pot.py</a:t>
            </a:r>
            <a:r>
              <a:rPr lang="en-US" altLang="ko-KR" sz="975" dirty="0">
                <a:solidFill>
                  <a:schemeClr val="tx1">
                    <a:lumMod val="85000"/>
                    <a:lumOff val="15000"/>
                  </a:schemeClr>
                </a:solidFill>
                <a:latin typeface="Arial" panose="020B0604020202020204" pitchFamily="34" charset="0"/>
              </a:rPr>
              <a:t>) que lee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valor </a:t>
            </a:r>
            <a:r>
              <a:rPr lang="en-US" altLang="ko-KR" sz="975" dirty="0" err="1">
                <a:solidFill>
                  <a:schemeClr val="tx1">
                    <a:lumMod val="85000"/>
                    <a:lumOff val="15000"/>
                  </a:schemeClr>
                </a:solidFill>
                <a:latin typeface="Arial" panose="020B0604020202020204" pitchFamily="34" charset="0"/>
              </a:rPr>
              <a:t>analógico</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potenciómetro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usando</a:t>
            </a:r>
            <a:r>
              <a:rPr lang="en-US" altLang="ko-KR" sz="975" dirty="0">
                <a:solidFill>
                  <a:schemeClr val="tx1">
                    <a:lumMod val="85000"/>
                    <a:lumOff val="15000"/>
                  </a:schemeClr>
                </a:solidFill>
                <a:latin typeface="Arial" panose="020B0604020202020204" pitchFamily="34" charset="0"/>
              </a:rPr>
              <a:t> GPIO Zero y MCP3008.</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Este </a:t>
            </a:r>
            <a:r>
              <a:rPr lang="en-US" altLang="ko-KR" sz="975" dirty="0" err="1">
                <a:solidFill>
                  <a:schemeClr val="tx1">
                    <a:lumMod val="85000"/>
                    <a:lumOff val="15000"/>
                  </a:schemeClr>
                </a:solidFill>
                <a:latin typeface="Arial" panose="020B0604020202020204" pitchFamily="34" charset="0"/>
              </a:rPr>
              <a:t>código</a:t>
            </a:r>
            <a:r>
              <a:rPr lang="en-US" altLang="ko-KR" sz="975" dirty="0">
                <a:solidFill>
                  <a:schemeClr val="tx1">
                    <a:lumMod val="85000"/>
                    <a:lumOff val="15000"/>
                  </a:schemeClr>
                </a:solidFill>
                <a:latin typeface="Arial" panose="020B0604020202020204" pitchFamily="34" charset="0"/>
              </a:rPr>
              <a:t> es </a:t>
            </a:r>
            <a:r>
              <a:rPr lang="en-US" altLang="ko-KR" sz="975" dirty="0" err="1">
                <a:solidFill>
                  <a:schemeClr val="tx1">
                    <a:lumMod val="85000"/>
                    <a:lumOff val="15000"/>
                  </a:schemeClr>
                </a:solidFill>
                <a:latin typeface="Arial" panose="020B0604020202020204" pitchFamily="34" charset="0"/>
              </a:rPr>
              <a:t>mucho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más</a:t>
            </a:r>
            <a:r>
              <a:rPr lang="en-US" altLang="ko-KR" sz="975" dirty="0">
                <a:solidFill>
                  <a:schemeClr val="tx1">
                    <a:lumMod val="85000"/>
                    <a:lumOff val="15000"/>
                  </a:schemeClr>
                </a:solidFill>
                <a:latin typeface="Arial" panose="020B0604020202020204" pitchFamily="34" charset="0"/>
              </a:rPr>
              <a:t> simple y legible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código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importado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mediante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comunicación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spi</a:t>
            </a:r>
            <a:r>
              <a:rPr lang="en-US" altLang="ko-KR" sz="975" dirty="0">
                <a:solidFill>
                  <a:schemeClr val="tx1">
                    <a:lumMod val="85000"/>
                    <a:lumOff val="15000"/>
                  </a:schemeClr>
                </a:solidFill>
                <a:latin typeface="Arial" panose="020B0604020202020204" pitchFamily="34" charset="0"/>
              </a:rPr>
              <a:t>.</a:t>
            </a:r>
          </a:p>
        </p:txBody>
      </p:sp>
      <p:sp>
        <p:nvSpPr>
          <p:cNvPr id="9" name="TextBox 8">
            <a:extLst>
              <a:ext uri="{FF2B5EF4-FFF2-40B4-BE49-F238E27FC236}">
                <a16:creationId xmlns:a16="http://schemas.microsoft.com/office/drawing/2014/main" id="{01CD01F5-E8AE-42C6-AF6C-F8057E8C5D52}"/>
              </a:ext>
            </a:extLst>
          </p:cNvPr>
          <p:cNvSpPr txBox="1"/>
          <p:nvPr/>
        </p:nvSpPr>
        <p:spPr>
          <a:xfrm>
            <a:off x="3790234" y="2070988"/>
            <a:ext cx="4169205" cy="1523494"/>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MCP3008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gpiozero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suspensión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4: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canal de la MCP3008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7-8: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pot.value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valor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medido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repite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nuevo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medición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385887" y="2042412"/>
            <a:ext cx="2495788" cy="1594322"/>
            <a:chOff x="703263" y="2453858"/>
            <a:chExt cx="3327717" cy="2125762"/>
          </a:xfrm>
        </p:grpSpPr>
        <p:pic>
          <p:nvPicPr>
            <p:cNvPr id="10" name="그림 9">
              <a:extLst>
                <a:ext uri="{FF2B5EF4-FFF2-40B4-BE49-F238E27FC236}">
                  <a16:creationId xmlns:a16="http://schemas.microsoft.com/office/drawing/2014/main" id="{797F3977-A75D-43D5-85EC-B2BC47E45D95}"/>
                </a:ext>
              </a:extLst>
            </p:cNvPr>
            <p:cNvPicPr>
              <a:picLocks noChangeAspect="1"/>
            </p:cNvPicPr>
            <p:nvPr/>
          </p:nvPicPr>
          <p:blipFill>
            <a:blip r:embed="rId4"/>
            <a:stretch>
              <a:fillRect/>
            </a:stretch>
          </p:blipFill>
          <p:spPr>
            <a:xfrm>
              <a:off x="779463" y="2528887"/>
              <a:ext cx="3182937" cy="1982285"/>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703263" y="2453858"/>
              <a:ext cx="3327717" cy="212576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Utilizar</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Potenciómetro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1678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Obtenga el circuito de valor del potenciómetro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Obtenga el valor del potenciómetro con GPIO Zero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160E4950-FC7D-44B6-9192-27A488FAD38D}"/>
              </a:ext>
            </a:extLst>
          </p:cNvPr>
          <p:cNvSpPr/>
          <p:nvPr/>
        </p:nvSpPr>
        <p:spPr>
          <a:xfrm>
            <a:off x="1277541" y="1646873"/>
            <a:ext cx="2324101" cy="290226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11" name="직사각형 10">
            <a:extLst>
              <a:ext uri="{FF2B5EF4-FFF2-40B4-BE49-F238E27FC236}">
                <a16:creationId xmlns:a16="http://schemas.microsoft.com/office/drawing/2014/main" id="{EAE2C3F5-AFFF-4D6B-B333-B811E88C41C5}"/>
              </a:ext>
            </a:extLst>
          </p:cNvPr>
          <p:cNvSpPr/>
          <p:nvPr/>
        </p:nvSpPr>
        <p:spPr>
          <a:xfrm>
            <a:off x="3740944" y="1596865"/>
            <a:ext cx="4017170" cy="3132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Un </a:t>
            </a:r>
            <a:r>
              <a:rPr lang="en-US" altLang="ko-KR" sz="975" dirty="0" err="1">
                <a:solidFill>
                  <a:schemeClr val="tx1">
                    <a:lumMod val="85000"/>
                    <a:lumOff val="15000"/>
                  </a:schemeClr>
                </a:solidFill>
                <a:latin typeface="Arial" panose="020B0604020202020204" pitchFamily="34" charset="0"/>
              </a:rPr>
              <a:t>ejemplo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cómo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obtener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valor del </a:t>
            </a:r>
            <a:r>
              <a:rPr lang="en-US" altLang="ko-KR" sz="975" dirty="0" err="1">
                <a:solidFill>
                  <a:schemeClr val="tx1">
                    <a:lumMod val="85000"/>
                    <a:lumOff val="15000"/>
                  </a:schemeClr>
                </a:solidFill>
                <a:latin typeface="Arial" panose="020B0604020202020204" pitchFamily="34" charset="0"/>
              </a:rPr>
              <a:t>potenciómetro</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enviarlo</a:t>
            </a:r>
            <a:r>
              <a:rPr lang="en-US" altLang="ko-KR" sz="975" dirty="0">
                <a:solidFill>
                  <a:schemeClr val="tx1">
                    <a:lumMod val="85000"/>
                    <a:lumOff val="15000"/>
                  </a:schemeClr>
                </a:solidFill>
                <a:latin typeface="Arial" panose="020B0604020202020204" pitchFamily="34" charset="0"/>
              </a:rPr>
              <a:t> al terminal </a:t>
            </a:r>
            <a:r>
              <a:rPr lang="en-US" altLang="ko-KR" sz="975" dirty="0" err="1">
                <a:solidFill>
                  <a:schemeClr val="tx1">
                    <a:lumMod val="85000"/>
                    <a:lumOff val="15000"/>
                  </a:schemeClr>
                </a:solidFill>
                <a:latin typeface="Arial" panose="020B0604020202020204" pitchFamily="34" charset="0"/>
              </a:rPr>
              <a:t>usando</a:t>
            </a:r>
            <a:r>
              <a:rPr lang="en-US" altLang="ko-KR" sz="975" dirty="0">
                <a:solidFill>
                  <a:schemeClr val="tx1">
                    <a:lumMod val="85000"/>
                    <a:lumOff val="15000"/>
                  </a:schemeClr>
                </a:solidFill>
                <a:latin typeface="Arial" panose="020B0604020202020204" pitchFamily="34" charset="0"/>
              </a:rPr>
              <a:t> MCP 3008 y GPIO Zero.</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Diagrama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Circuito</a:t>
            </a:r>
            <a:endParaRPr lang="ko-KR" altLang="en-US" sz="975" dirty="0">
              <a:solidFill>
                <a:schemeClr val="tx1">
                  <a:lumMod val="85000"/>
                  <a:lumOff val="15000"/>
                </a:schemeClr>
              </a:solidFill>
              <a:latin typeface="Arial" panose="020B0604020202020204" pitchFamily="34" charset="0"/>
            </a:endParaRP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VCC– VCCs</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GND – GNDs</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OUT – MCP3008 ch7</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VDD &amp; VREF – VCCs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AGND – GNDs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CLK - Raspberry Pi GPIO 11 (SCLK)</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DOUT - Raspberry Pi GPIO 9 (MISO)</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DIN - Raspberry Pi GPIO 10 (MOSI)</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CS/SHDN - Raspberry Pi GPIO 8 (CE0)</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DGND - GNDs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Raspberry Pi GND – GNDs</a:t>
            </a:r>
            <a:endParaRPr lang="en-US" altLang="ko-KR" sz="975" dirty="0">
              <a:solidFill>
                <a:srgbClr val="0033FF"/>
              </a:solidFill>
              <a:latin typeface="Arial" panose="020B0604020202020204" pitchFamily="34" charset="0"/>
            </a:endParaRPr>
          </a:p>
        </p:txBody>
      </p:sp>
      <p:pic>
        <p:nvPicPr>
          <p:cNvPr id="12" name="그림 11">
            <a:extLst>
              <a:ext uri="{FF2B5EF4-FFF2-40B4-BE49-F238E27FC236}">
                <a16:creationId xmlns:a16="http://schemas.microsoft.com/office/drawing/2014/main" id="{7495BDD2-6893-4795-A3DC-D457293C2D4C}"/>
              </a:ext>
            </a:extLst>
          </p:cNvPr>
          <p:cNvPicPr>
            <a:picLocks noChangeAspect="1"/>
          </p:cNvPicPr>
          <p:nvPr/>
        </p:nvPicPr>
        <p:blipFill>
          <a:blip r:embed="rId4"/>
          <a:stretch>
            <a:fillRect/>
          </a:stretch>
        </p:blipFill>
        <p:spPr>
          <a:xfrm>
            <a:off x="1485922" y="1727910"/>
            <a:ext cx="1907337" cy="2745113"/>
          </a:xfrm>
          <a:prstGeom prst="rect">
            <a:avLst/>
          </a:prstGeom>
        </p:spPr>
      </p:pic>
      <p:sp>
        <p:nvSpPr>
          <p:cNvPr id="9"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Utilizar</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Potenciómetro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8830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Obtenga</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el</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valor de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salida</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del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Potenciómetro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Terminal</a:t>
            </a:r>
          </a:p>
        </p:txBody>
      </p:sp>
      <p:sp>
        <p:nvSpPr>
          <p:cNvPr id="11" name="직사각형 10">
            <a:extLst>
              <a:ext uri="{FF2B5EF4-FFF2-40B4-BE49-F238E27FC236}">
                <a16:creationId xmlns:a16="http://schemas.microsoft.com/office/drawing/2014/main" id="{EAE2C3F5-AFFF-4D6B-B333-B811E88C41C5}"/>
              </a:ext>
            </a:extLst>
          </p:cNvPr>
          <p:cNvSpPr/>
          <p:nvPr/>
        </p:nvSpPr>
        <p:spPr>
          <a:xfrm>
            <a:off x="1385888" y="1574005"/>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el archivo de script de python.</a:t>
            </a:r>
            <a:endParaRPr lang="ko-KR" altLang="en-US" sz="975" dirty="0">
              <a:solidFill>
                <a:schemeClr val="tx1">
                  <a:lumMod val="85000"/>
                  <a:lumOff val="15000"/>
                </a:schemeClr>
              </a:solidFill>
              <a:latin typeface="Arial" panose="020B0604020202020204" pitchFamily="34" charset="0"/>
            </a:endParaRPr>
          </a:p>
        </p:txBody>
      </p:sp>
      <p:grpSp>
        <p:nvGrpSpPr>
          <p:cNvPr id="9" name="그룹 8">
            <a:extLst>
              <a:ext uri="{FF2B5EF4-FFF2-40B4-BE49-F238E27FC236}">
                <a16:creationId xmlns:a16="http://schemas.microsoft.com/office/drawing/2014/main" id="{74BE36C9-5C41-4371-8221-F4458CE2C9E6}"/>
              </a:ext>
            </a:extLst>
          </p:cNvPr>
          <p:cNvGrpSpPr/>
          <p:nvPr/>
        </p:nvGrpSpPr>
        <p:grpSpPr>
          <a:xfrm>
            <a:off x="1385888" y="1846657"/>
            <a:ext cx="2591990" cy="230832"/>
            <a:chOff x="3716526" y="2460828"/>
            <a:chExt cx="3455986" cy="307776"/>
          </a:xfrm>
        </p:grpSpPr>
        <p:sp>
          <p:nvSpPr>
            <p:cNvPr id="13" name="TextBox 12">
              <a:extLst>
                <a:ext uri="{FF2B5EF4-FFF2-40B4-BE49-F238E27FC236}">
                  <a16:creationId xmlns:a16="http://schemas.microsoft.com/office/drawing/2014/main" id="{6CA80732-7E03-4459-B900-3351A34866C2}"/>
                </a:ext>
              </a:extLst>
            </p:cNvPr>
            <p:cNvSpPr txBox="1"/>
            <p:nvPr/>
          </p:nvSpPr>
          <p:spPr>
            <a:xfrm>
              <a:off x="3800649" y="2460828"/>
              <a:ext cx="3371863"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pot.py</a:t>
              </a:r>
            </a:p>
          </p:txBody>
        </p:sp>
        <p:sp>
          <p:nvSpPr>
            <p:cNvPr id="14" name="직사각형 13">
              <a:extLst>
                <a:ext uri="{FF2B5EF4-FFF2-40B4-BE49-F238E27FC236}">
                  <a16:creationId xmlns:a16="http://schemas.microsoft.com/office/drawing/2014/main" id="{74E630BE-BA7C-43D1-98F2-12DD875457FC}"/>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grpSp>
        <p:nvGrpSpPr>
          <p:cNvPr id="15" name="그룹 14">
            <a:extLst>
              <a:ext uri="{FF2B5EF4-FFF2-40B4-BE49-F238E27FC236}">
                <a16:creationId xmlns:a16="http://schemas.microsoft.com/office/drawing/2014/main" id="{7CF4A6BD-86E4-4E2E-A067-195139A89000}"/>
              </a:ext>
            </a:extLst>
          </p:cNvPr>
          <p:cNvGrpSpPr/>
          <p:nvPr/>
        </p:nvGrpSpPr>
        <p:grpSpPr>
          <a:xfrm>
            <a:off x="1387873" y="2115102"/>
            <a:ext cx="3368198" cy="565822"/>
            <a:chOff x="3407998" y="2903938"/>
            <a:chExt cx="5143863" cy="864115"/>
          </a:xfrm>
        </p:grpSpPr>
        <p:pic>
          <p:nvPicPr>
            <p:cNvPr id="16" name="그림 15">
              <a:extLst>
                <a:ext uri="{FF2B5EF4-FFF2-40B4-BE49-F238E27FC236}">
                  <a16:creationId xmlns:a16="http://schemas.microsoft.com/office/drawing/2014/main" id="{796D85AD-C659-4896-8230-2CB921811EFF}"/>
                </a:ext>
              </a:extLst>
            </p:cNvPr>
            <p:cNvPicPr>
              <a:picLocks noChangeAspect="1"/>
            </p:cNvPicPr>
            <p:nvPr/>
          </p:nvPicPr>
          <p:blipFill>
            <a:blip r:embed="rId4"/>
            <a:stretch>
              <a:fillRect/>
            </a:stretch>
          </p:blipFill>
          <p:spPr>
            <a:xfrm>
              <a:off x="3407998" y="2903938"/>
              <a:ext cx="5143863" cy="864115"/>
            </a:xfrm>
            <a:prstGeom prst="rect">
              <a:avLst/>
            </a:prstGeom>
          </p:spPr>
        </p:pic>
        <p:pic>
          <p:nvPicPr>
            <p:cNvPr id="17" name="그림 16">
              <a:extLst>
                <a:ext uri="{FF2B5EF4-FFF2-40B4-BE49-F238E27FC236}">
                  <a16:creationId xmlns:a16="http://schemas.microsoft.com/office/drawing/2014/main" id="{92B66A8D-4CBF-48E3-9888-DB029B419F85}"/>
                </a:ext>
              </a:extLst>
            </p:cNvPr>
            <p:cNvPicPr>
              <a:picLocks noChangeAspect="1"/>
            </p:cNvPicPr>
            <p:nvPr/>
          </p:nvPicPr>
          <p:blipFill>
            <a:blip r:embed="rId5"/>
            <a:stretch>
              <a:fillRect/>
            </a:stretch>
          </p:blipFill>
          <p:spPr>
            <a:xfrm>
              <a:off x="3408826" y="3130317"/>
              <a:ext cx="2593951" cy="637735"/>
            </a:xfrm>
            <a:prstGeom prst="rect">
              <a:avLst/>
            </a:prstGeom>
          </p:spPr>
        </p:pic>
        <p:pic>
          <p:nvPicPr>
            <p:cNvPr id="18" name="그림 17">
              <a:extLst>
                <a:ext uri="{FF2B5EF4-FFF2-40B4-BE49-F238E27FC236}">
                  <a16:creationId xmlns:a16="http://schemas.microsoft.com/office/drawing/2014/main" id="{2047C735-2632-4240-A8A5-36605E5D7C32}"/>
                </a:ext>
              </a:extLst>
            </p:cNvPr>
            <p:cNvPicPr>
              <a:picLocks noChangeAspect="1"/>
            </p:cNvPicPr>
            <p:nvPr/>
          </p:nvPicPr>
          <p:blipFill>
            <a:blip r:embed="rId6"/>
            <a:stretch>
              <a:fillRect/>
            </a:stretch>
          </p:blipFill>
          <p:spPr>
            <a:xfrm>
              <a:off x="3426505" y="3114267"/>
              <a:ext cx="1326628" cy="239922"/>
            </a:xfrm>
            <a:prstGeom prst="rect">
              <a:avLst/>
            </a:prstGeom>
          </p:spPr>
        </p:pic>
        <p:pic>
          <p:nvPicPr>
            <p:cNvPr id="20" name="그림 19">
              <a:extLst>
                <a:ext uri="{FF2B5EF4-FFF2-40B4-BE49-F238E27FC236}">
                  <a16:creationId xmlns:a16="http://schemas.microsoft.com/office/drawing/2014/main" id="{56269B76-A32A-48C7-A1A3-9DF969E06DDA}"/>
                </a:ext>
              </a:extLst>
            </p:cNvPr>
            <p:cNvPicPr>
              <a:picLocks noChangeAspect="1"/>
            </p:cNvPicPr>
            <p:nvPr/>
          </p:nvPicPr>
          <p:blipFill>
            <a:blip r:embed="rId7"/>
            <a:stretch>
              <a:fillRect/>
            </a:stretch>
          </p:blipFill>
          <p:spPr>
            <a:xfrm>
              <a:off x="3411748" y="3374959"/>
              <a:ext cx="1316755" cy="214688"/>
            </a:xfrm>
            <a:prstGeom prst="rect">
              <a:avLst/>
            </a:prstGeom>
          </p:spPr>
        </p:pic>
      </p:grpSp>
      <p:sp>
        <p:nvSpPr>
          <p:cNvPr id="21" name="직사각형 20">
            <a:extLst>
              <a:ext uri="{FF2B5EF4-FFF2-40B4-BE49-F238E27FC236}">
                <a16:creationId xmlns:a16="http://schemas.microsoft.com/office/drawing/2014/main" id="{D9DDC5DE-3973-4301-825A-4787BF1DACAA}"/>
              </a:ext>
            </a:extLst>
          </p:cNvPr>
          <p:cNvSpPr/>
          <p:nvPr/>
        </p:nvSpPr>
        <p:spPr>
          <a:xfrm>
            <a:off x="1385888" y="2818647"/>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Mientras opera el potenciómetro, verifique si el valor cambia normalmente y se realiza la medición.</a:t>
            </a:r>
            <a:endParaRPr lang="ko-KR" altLang="en-US" sz="975" dirty="0">
              <a:solidFill>
                <a:schemeClr val="tx1">
                  <a:lumMod val="85000"/>
                  <a:lumOff val="15000"/>
                </a:schemeClr>
              </a:solidFill>
              <a:latin typeface="Arial" panose="020B0604020202020204" pitchFamily="34" charset="0"/>
            </a:endParaRPr>
          </a:p>
        </p:txBody>
      </p:sp>
      <p:sp>
        <p:nvSpPr>
          <p:cNvPr id="23"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Utilizar</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Potenciómetro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2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675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1;p4"/>
          <p:cNvSpPr/>
          <p:nvPr/>
        </p:nvSpPr>
        <p:spPr>
          <a:xfrm>
            <a:off x="497467" y="1878631"/>
            <a:ext cx="3404682" cy="492443"/>
          </a:xfrm>
          <a:prstGeom prst="rect">
            <a:avLst/>
          </a:prstGeom>
          <a:noFill/>
          <a:ln>
            <a:noFill/>
          </a:ln>
        </p:spPr>
        <p:txBody>
          <a:bodyPr spcFirstLastPara="1" wrap="square" lIns="0" tIns="0" rIns="0" bIns="0" anchor="t" anchorCtr="0">
            <a:spAutoFit/>
          </a:bodyPr>
          <a:lstStyle/>
          <a:p>
            <a:pPr>
              <a:buSzPts val="3200"/>
            </a:pPr>
            <a:r>
              <a:rPr lang="en-US" sz="1600" dirty="0">
                <a:solidFill>
                  <a:schemeClr val="bg1"/>
                </a:solidFill>
                <a:latin typeface="Arial" panose="020B0604020202020204" pitchFamily="34" charset="0"/>
                <a:cs typeface="Arial" panose="020B0604020202020204" pitchFamily="34" charset="0"/>
              </a:rPr>
              <a:t>Proyecto de Control del </a:t>
            </a:r>
            <a:r>
              <a:rPr lang="en-US" sz="1600" dirty="0" err="1">
                <a:solidFill>
                  <a:schemeClr val="bg1"/>
                </a:solidFill>
                <a:latin typeface="Arial" panose="020B0604020202020204" pitchFamily="34" charset="0"/>
                <a:cs typeface="Arial" panose="020B0604020202020204" pitchFamily="34" charset="0"/>
              </a:rPr>
              <a:t>Alcance</a:t>
            </a:r>
            <a:r>
              <a:rPr lang="en-US" sz="1600" dirty="0">
                <a:solidFill>
                  <a:schemeClr val="bg1"/>
                </a:solidFill>
                <a:latin typeface="Arial" panose="020B0604020202020204" pitchFamily="34" charset="0"/>
                <a:cs typeface="Arial" panose="020B0604020202020204" pitchFamily="34" charset="0"/>
              </a:rPr>
              <a:t> del Sensor</a:t>
            </a:r>
          </a:p>
        </p:txBody>
      </p:sp>
      <p:sp>
        <p:nvSpPr>
          <p:cNvPr id="6"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2. </a:t>
            </a:r>
            <a:endParaRPr sz="4049" dirty="0">
              <a:solidFill>
                <a:schemeClr val="bg1">
                  <a:lumMod val="85000"/>
                </a:schemeClr>
              </a:solidFill>
            </a:endParaRPr>
          </a:p>
        </p:txBody>
      </p:sp>
      <p:sp>
        <p:nvSpPr>
          <p:cNvPr id="8" name="직사각형 32">
            <a:extLst>
              <a:ext uri="{FF2B5EF4-FFF2-40B4-BE49-F238E27FC236}">
                <a16:creationId xmlns:a16="http://schemas.microsoft.com/office/drawing/2014/main" id="{2E299966-E9DA-49AD-A034-508597FE35B0}"/>
              </a:ext>
            </a:extLst>
          </p:cNvPr>
          <p:cNvSpPr/>
          <p:nvPr/>
        </p:nvSpPr>
        <p:spPr>
          <a:xfrm>
            <a:off x="4575105" y="1863988"/>
            <a:ext cx="3563055" cy="828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defTabSz="685800" fontAlgn="base" latinLnBrk="1">
              <a:spcBef>
                <a:spcPct val="0"/>
              </a:spcBef>
              <a:spcAft>
                <a:spcPts val="750"/>
              </a:spcAft>
              <a:buSzPct val="120000"/>
              <a:buFont typeface="Arial" panose="020B0604020202020204" pitchFamily="34" charset="0"/>
              <a:buChar char="│"/>
              <a:defRPr/>
            </a:pPr>
            <a:r>
              <a:rPr kumimoji="1" lang="en-US" altLang="ko-KR" sz="1350" dirty="0">
                <a:solidFill>
                  <a:schemeClr val="tx1"/>
                </a:solidFill>
                <a:latin typeface="Arial" panose="020B0604020202020204" pitchFamily="34" charset="0"/>
                <a:ea typeface="SamsungOne-700" panose="020B0803030303020204" pitchFamily="34" charset="0"/>
                <a:cs typeface="Arial" panose="020B0604020202020204" pitchFamily="34" charset="0"/>
              </a:rPr>
              <a:t>2.1. </a:t>
            </a:r>
            <a:r>
              <a:rPr kumimoji="1" lang="en-US" altLang="ko-KR" sz="1350" dirty="0" err="1">
                <a:solidFill>
                  <a:schemeClr val="tx1"/>
                </a:solidFill>
                <a:latin typeface="Arial" panose="020B0604020202020204" pitchFamily="34" charset="0"/>
                <a:ea typeface="SamsungOne-700" panose="020B0803030303020204" pitchFamily="34" charset="0"/>
                <a:cs typeface="Arial" panose="020B0604020202020204" pitchFamily="34" charset="0"/>
              </a:rPr>
              <a:t>Utilizar</a:t>
            </a:r>
            <a:r>
              <a:rPr kumimoji="1" lang="en-US" altLang="ko-KR" sz="1350" dirty="0">
                <a:solidFill>
                  <a:schemeClr val="tx1"/>
                </a:solidFill>
                <a:latin typeface="Arial" panose="020B0604020202020204" pitchFamily="34" charset="0"/>
                <a:ea typeface="SamsungOne-700" panose="020B0803030303020204" pitchFamily="34" charset="0"/>
                <a:cs typeface="Arial" panose="020B0604020202020204" pitchFamily="34" charset="0"/>
              </a:rPr>
              <a:t> </a:t>
            </a:r>
            <a:r>
              <a:rPr kumimoji="1" lang="en-US" altLang="ko-KR" sz="1350" dirty="0" err="1">
                <a:solidFill>
                  <a:schemeClr val="tx1"/>
                </a:solidFill>
                <a:latin typeface="Arial" panose="020B0604020202020204" pitchFamily="34" charset="0"/>
                <a:ea typeface="SamsungOne-700" panose="020B0803030303020204" pitchFamily="34" charset="0"/>
                <a:cs typeface="Arial" panose="020B0604020202020204" pitchFamily="34" charset="0"/>
              </a:rPr>
              <a:t>Potenciómetro</a:t>
            </a:r>
            <a:endParaRPr kumimoji="1" lang="en-US" altLang="ko-KR" sz="1350" dirty="0">
              <a:solidFill>
                <a:schemeClr val="tx1"/>
              </a:solidFill>
              <a:latin typeface="Arial" panose="020B0604020202020204" pitchFamily="34" charset="0"/>
              <a:ea typeface="SamsungOne-700" panose="020B0803030303020204" pitchFamily="34" charset="0"/>
              <a:cs typeface="Arial" panose="020B0604020202020204" pitchFamily="34" charset="0"/>
            </a:endParaRP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2.2.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Utilice</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el</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Sensor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Ultrasónico</a:t>
            </a:r>
            <a:endPar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endParaRP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2.3. Proyecto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Juguete</a:t>
            </a:r>
            <a:endPar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2814322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Sensor ultrasónico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Método de medición de la distancia del sensor ultrasónico</a:t>
            </a:r>
            <a:endParaRPr lang="ko-KR" altLang="en-US" sz="1050" dirty="0">
              <a:solidFill>
                <a:schemeClr val="tx1"/>
              </a:solidFill>
              <a:latin typeface="Arial" panose="020B0604020202020204" pitchFamily="34" charset="0"/>
              <a:ea typeface="SamsungOne 400" panose="020B0503030303020204" pitchFamily="34" charset="0"/>
            </a:endParaRPr>
          </a:p>
        </p:txBody>
      </p:sp>
      <p:sp>
        <p:nvSpPr>
          <p:cNvPr id="11" name="직사각형 10">
            <a:extLst>
              <a:ext uri="{FF2B5EF4-FFF2-40B4-BE49-F238E27FC236}">
                <a16:creationId xmlns:a16="http://schemas.microsoft.com/office/drawing/2014/main" id="{B09A9E81-8A26-4D8C-9347-985A5B30895A}"/>
              </a:ext>
            </a:extLst>
          </p:cNvPr>
          <p:cNvSpPr/>
          <p:nvPr/>
        </p:nvSpPr>
        <p:spPr>
          <a:xfrm>
            <a:off x="1277541" y="1652588"/>
            <a:ext cx="2324101" cy="29708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12" name="직사각형 11">
            <a:extLst>
              <a:ext uri="{FF2B5EF4-FFF2-40B4-BE49-F238E27FC236}">
                <a16:creationId xmlns:a16="http://schemas.microsoft.com/office/drawing/2014/main" id="{22C787FD-162D-4E60-B3ED-1BB060D2400F}"/>
              </a:ext>
            </a:extLst>
          </p:cNvPr>
          <p:cNvSpPr/>
          <p:nvPr/>
        </p:nvSpPr>
        <p:spPr>
          <a:xfrm>
            <a:off x="3740944" y="1614010"/>
            <a:ext cx="4218497" cy="2525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La </a:t>
            </a:r>
            <a:r>
              <a:rPr lang="en-US" altLang="ko-KR" sz="975" dirty="0" err="1">
                <a:solidFill>
                  <a:schemeClr val="tx1">
                    <a:lumMod val="85000"/>
                    <a:lumOff val="15000"/>
                  </a:schemeClr>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calcula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diferencia</a:t>
            </a:r>
            <a:r>
              <a:rPr lang="en-US" altLang="ko-KR" sz="975" dirty="0">
                <a:solidFill>
                  <a:schemeClr val="tx1">
                    <a:lumMod val="85000"/>
                    <a:lumOff val="15000"/>
                  </a:schemeClr>
                </a:solidFill>
                <a:latin typeface="Arial" panose="020B0604020202020204" pitchFamily="34" charset="0"/>
              </a:rPr>
              <a:t> entre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tiempo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que se </a:t>
            </a:r>
            <a:r>
              <a:rPr lang="en-US" altLang="ko-KR" sz="975" dirty="0" err="1">
                <a:solidFill>
                  <a:schemeClr val="tx1">
                    <a:lumMod val="85000"/>
                    <a:lumOff val="15000"/>
                  </a:schemeClr>
                </a:solidFill>
                <a:latin typeface="Arial" panose="020B0604020202020204" pitchFamily="34" charset="0"/>
              </a:rPr>
              <a:t>transmite</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onda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ultrasónica</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tiempo</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tarda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ultrasonido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golpear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objeto</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llegar</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regreso</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Echo - Trig</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A </a:t>
            </a:r>
            <a:r>
              <a:rPr lang="en-US" altLang="ko-KR" sz="975" dirty="0" err="1">
                <a:solidFill>
                  <a:schemeClr val="tx1">
                    <a:lumMod val="85000"/>
                    <a:lumOff val="15000"/>
                  </a:schemeClr>
                </a:solidFill>
                <a:latin typeface="Arial" panose="020B0604020202020204" pitchFamily="34" charset="0"/>
              </a:rPr>
              <a:t>diferencia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potenciómetro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este</a:t>
            </a:r>
            <a:r>
              <a:rPr lang="en-US" altLang="ko-KR" sz="975" dirty="0">
                <a:solidFill>
                  <a:schemeClr val="tx1">
                    <a:lumMod val="85000"/>
                    <a:lumOff val="15000"/>
                  </a:schemeClr>
                </a:solidFill>
                <a:latin typeface="Arial" panose="020B0604020202020204" pitchFamily="34" charset="0"/>
              </a:rPr>
              <a:t> valor es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salida</a:t>
            </a:r>
            <a:r>
              <a:rPr lang="en-US" altLang="ko-KR" sz="975" dirty="0">
                <a:solidFill>
                  <a:schemeClr val="tx1">
                    <a:lumMod val="85000"/>
                    <a:lumOff val="15000"/>
                  </a:schemeClr>
                </a:solidFill>
                <a:latin typeface="Arial" panose="020B0604020202020204" pitchFamily="34" charset="0"/>
              </a:rPr>
              <a:t> digital, </a:t>
            </a:r>
            <a:r>
              <a:rPr lang="en-US" altLang="ko-KR" sz="975" dirty="0" err="1">
                <a:solidFill>
                  <a:schemeClr val="tx1">
                    <a:lumMod val="85000"/>
                    <a:lumOff val="15000"/>
                  </a:schemeClr>
                </a:solidFill>
                <a:latin typeface="Arial" panose="020B0604020202020204" pitchFamily="34" charset="0"/>
              </a:rPr>
              <a:t>por</a:t>
            </a:r>
            <a:r>
              <a:rPr lang="en-US" altLang="ko-KR" sz="975" dirty="0">
                <a:solidFill>
                  <a:schemeClr val="tx1">
                    <a:lumMod val="85000"/>
                    <a:lumOff val="15000"/>
                  </a:schemeClr>
                </a:solidFill>
                <a:latin typeface="Arial" panose="020B0604020202020204" pitchFamily="34" charset="0"/>
              </a:rPr>
              <a:t> lo que no es </a:t>
            </a:r>
            <a:r>
              <a:rPr lang="en-US" altLang="ko-KR" sz="975" dirty="0" err="1">
                <a:solidFill>
                  <a:schemeClr val="tx1">
                    <a:lumMod val="85000"/>
                    <a:lumOff val="15000"/>
                  </a:schemeClr>
                </a:solidFill>
                <a:latin typeface="Arial" panose="020B0604020202020204" pitchFamily="34" charset="0"/>
              </a:rPr>
              <a:t>necesario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convertir</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través</a:t>
            </a:r>
            <a:r>
              <a:rPr lang="en-US" altLang="ko-KR" sz="975" dirty="0">
                <a:solidFill>
                  <a:schemeClr val="tx1">
                    <a:lumMod val="85000"/>
                    <a:lumOff val="15000"/>
                  </a:schemeClr>
                </a:solidFill>
                <a:latin typeface="Arial" panose="020B0604020202020204" pitchFamily="34" charset="0"/>
              </a:rPr>
              <a:t> de MCP3008.</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Diagrama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Circuito</a:t>
            </a:r>
            <a:endParaRPr lang="ko-KR" altLang="en-US" sz="975" dirty="0">
              <a:solidFill>
                <a:schemeClr val="tx1">
                  <a:lumMod val="85000"/>
                  <a:lumOff val="15000"/>
                </a:schemeClr>
              </a:solidFill>
              <a:latin typeface="Arial" panose="020B0604020202020204" pitchFamily="34" charset="0"/>
            </a:endParaRP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HC-SR04 VCC – VCCs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HC-SR04 Echo - Raspberry Pi GPIO 21</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HC-SR04 Trig - Raspberry Pi GPIO 20</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HC-SR04 GND – GNDs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Raspberry Pi GND – GNDs</a:t>
            </a:r>
            <a:endParaRPr lang="en-US" altLang="ko-KR" sz="975" dirty="0">
              <a:solidFill>
                <a:schemeClr val="tx1">
                  <a:lumMod val="85000"/>
                  <a:lumOff val="1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63BEB78-C34F-44CD-AF90-944AB6292C46}"/>
              </a:ext>
            </a:extLst>
          </p:cNvPr>
          <p:cNvPicPr>
            <a:picLocks noChangeAspect="1"/>
          </p:cNvPicPr>
          <p:nvPr/>
        </p:nvPicPr>
        <p:blipFill>
          <a:blip r:embed="rId4"/>
          <a:stretch>
            <a:fillRect/>
          </a:stretch>
        </p:blipFill>
        <p:spPr>
          <a:xfrm>
            <a:off x="1392691" y="1731724"/>
            <a:ext cx="2116659" cy="2802573"/>
          </a:xfrm>
          <a:prstGeom prst="rect">
            <a:avLst/>
          </a:prstGeom>
        </p:spPr>
      </p:pic>
      <p:sp>
        <p:nvSpPr>
          <p:cNvPr id="9"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2.2.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Utilice</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el</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Sensor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Ultrasónico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2779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5480D82-C11C-43AA-B0A6-6551972C5A6A}"/>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Obtenga el valor del sensor ultrasónico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Un script de Python que </a:t>
            </a:r>
            <a:r>
              <a:rPr lang="en-US" altLang="ko-KR" sz="1050" dirty="0" err="1">
                <a:solidFill>
                  <a:schemeClr val="tx1"/>
                </a:solidFill>
                <a:latin typeface="Arial" panose="020B0604020202020204" pitchFamily="34" charset="0"/>
                <a:ea typeface="SamsungOne 400" panose="020B0503030303020204" pitchFamily="34" charset="0"/>
              </a:rPr>
              <a:t>utiliza</a:t>
            </a:r>
            <a:r>
              <a:rPr lang="en-US" altLang="ko-KR" sz="1050" dirty="0">
                <a:solidFill>
                  <a:schemeClr val="tx1"/>
                </a:solidFill>
                <a:latin typeface="Arial" panose="020B0604020202020204" pitchFamily="34" charset="0"/>
                <a:ea typeface="SamsungOne 400" panose="020B0503030303020204" pitchFamily="34" charset="0"/>
              </a:rPr>
              <a:t> la </a:t>
            </a:r>
            <a:r>
              <a:rPr lang="en-US" altLang="ko-KR" sz="1050" dirty="0" err="1">
                <a:solidFill>
                  <a:schemeClr val="tx1"/>
                </a:solidFill>
                <a:latin typeface="Arial" panose="020B0604020202020204" pitchFamily="34" charset="0"/>
                <a:ea typeface="SamsungOne 400" panose="020B0503030303020204" pitchFamily="34" charset="0"/>
              </a:rPr>
              <a:t>función</a:t>
            </a:r>
            <a:r>
              <a:rPr lang="en-US" altLang="ko-KR" sz="1050" dirty="0">
                <a:solidFill>
                  <a:schemeClr val="tx1"/>
                </a:solidFill>
                <a:latin typeface="Arial" panose="020B0604020202020204" pitchFamily="34" charset="0"/>
                <a:ea typeface="SamsungOne 400" panose="020B0503030303020204" pitchFamily="34" charset="0"/>
              </a:rPr>
              <a:t> GPIO de la </a:t>
            </a:r>
            <a:r>
              <a:rPr lang="en-US" altLang="ko-KR" sz="1050" dirty="0" err="1">
                <a:solidFill>
                  <a:schemeClr val="tx1"/>
                </a:solidFill>
                <a:latin typeface="Arial" panose="020B0604020202020204" pitchFamily="34" charset="0"/>
                <a:ea typeface="SamsungOne 400" panose="020B0503030303020204" pitchFamily="34" charset="0"/>
              </a:rPr>
              <a:t>librería</a:t>
            </a:r>
            <a:r>
              <a:rPr lang="en-US" altLang="ko-KR" sz="1050" dirty="0">
                <a:solidFill>
                  <a:schemeClr val="tx1"/>
                </a:solidFill>
                <a:latin typeface="Arial" panose="020B0604020202020204" pitchFamily="34" charset="0"/>
                <a:ea typeface="SamsungOne 400" panose="020B0503030303020204" pitchFamily="34" charset="0"/>
              </a:rPr>
              <a:t> RPi.</a:t>
            </a:r>
          </a:p>
        </p:txBody>
      </p:sp>
      <p:sp>
        <p:nvSpPr>
          <p:cNvPr id="12" name="직사각형 11">
            <a:extLst>
              <a:ext uri="{FF2B5EF4-FFF2-40B4-BE49-F238E27FC236}">
                <a16:creationId xmlns:a16="http://schemas.microsoft.com/office/drawing/2014/main" id="{22C787FD-162D-4E60-B3ED-1BB060D2400F}"/>
              </a:ext>
            </a:extLst>
          </p:cNvPr>
          <p:cNvSpPr/>
          <p:nvPr/>
        </p:nvSpPr>
        <p:spPr>
          <a:xfrm>
            <a:off x="3081576" y="1630802"/>
            <a:ext cx="4920615" cy="786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Se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implementar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utilizando</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función</a:t>
            </a:r>
            <a:r>
              <a:rPr lang="en-US" altLang="ko-KR" sz="975" dirty="0">
                <a:solidFill>
                  <a:schemeClr val="tx1">
                    <a:lumMod val="85000"/>
                    <a:lumOff val="15000"/>
                  </a:schemeClr>
                </a:solidFill>
                <a:latin typeface="Arial" panose="020B0604020202020204" pitchFamily="34" charset="0"/>
              </a:rPr>
              <a:t> GPIO de la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RPi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muestra</a:t>
            </a:r>
            <a:r>
              <a:rPr lang="en-US" altLang="ko-KR" sz="975" dirty="0">
                <a:solidFill>
                  <a:schemeClr val="tx1">
                    <a:lumMod val="85000"/>
                    <a:lumOff val="15000"/>
                  </a:schemeClr>
                </a:solidFill>
                <a:latin typeface="Arial" panose="020B0604020202020204" pitchFamily="34" charset="0"/>
              </a:rPr>
              <a:t> a la </a:t>
            </a:r>
            <a:r>
              <a:rPr lang="en-US" altLang="ko-KR" sz="975" dirty="0" err="1">
                <a:solidFill>
                  <a:schemeClr val="tx1">
                    <a:lumMod val="85000"/>
                    <a:lumOff val="15000"/>
                  </a:schemeClr>
                </a:solidFill>
                <a:latin typeface="Arial" panose="020B0604020202020204" pitchFamily="34" charset="0"/>
              </a:rPr>
              <a:t>izquierda</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Dado que </a:t>
            </a:r>
            <a:r>
              <a:rPr lang="en-US" altLang="ko-KR" sz="975" dirty="0" err="1">
                <a:solidFill>
                  <a:schemeClr val="tx1">
                    <a:lumMod val="85000"/>
                    <a:lumOff val="15000"/>
                  </a:schemeClr>
                </a:solidFill>
                <a:latin typeface="Arial" panose="020B0604020202020204" pitchFamily="34" charset="0"/>
              </a:rPr>
              <a:t>este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código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tiene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cantidad</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bastante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grande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usemos</a:t>
            </a:r>
            <a:r>
              <a:rPr lang="en-US" altLang="ko-KR" sz="975" dirty="0">
                <a:solidFill>
                  <a:schemeClr val="tx1">
                    <a:lumMod val="85000"/>
                    <a:lumOff val="15000"/>
                  </a:schemeClr>
                </a:solidFill>
                <a:latin typeface="Arial" panose="020B0604020202020204" pitchFamily="34" charset="0"/>
              </a:rPr>
              <a:t> GPIO Zero que es </a:t>
            </a:r>
            <a:r>
              <a:rPr lang="en-US" altLang="ko-KR" sz="975" dirty="0" err="1">
                <a:solidFill>
                  <a:schemeClr val="tx1">
                    <a:lumMod val="85000"/>
                    <a:lumOff val="15000"/>
                  </a:schemeClr>
                </a:solidFill>
                <a:latin typeface="Arial" panose="020B0604020202020204" pitchFamily="34" charset="0"/>
              </a:rPr>
              <a:t>más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eficiente</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tiene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mayor </a:t>
            </a:r>
            <a:r>
              <a:rPr lang="en-US" altLang="ko-KR" sz="975" dirty="0" err="1">
                <a:solidFill>
                  <a:schemeClr val="tx1">
                    <a:lumMod val="85000"/>
                    <a:lumOff val="15000"/>
                  </a:schemeClr>
                </a:solidFill>
                <a:latin typeface="Arial" panose="020B0604020202020204" pitchFamily="34" charset="0"/>
              </a:rPr>
              <a:t>movilidad</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2" name="그룹 1"/>
          <p:cNvGrpSpPr/>
          <p:nvPr/>
        </p:nvGrpSpPr>
        <p:grpSpPr>
          <a:xfrm>
            <a:off x="1293733" y="1630803"/>
            <a:ext cx="1707833" cy="3112648"/>
            <a:chOff x="580389" y="2174403"/>
            <a:chExt cx="2277111" cy="4150197"/>
          </a:xfrm>
        </p:grpSpPr>
        <p:pic>
          <p:nvPicPr>
            <p:cNvPr id="9" name="그림 8">
              <a:extLst>
                <a:ext uri="{FF2B5EF4-FFF2-40B4-BE49-F238E27FC236}">
                  <a16:creationId xmlns:a16="http://schemas.microsoft.com/office/drawing/2014/main" id="{9777533B-DCDF-44B8-AF12-771349DABCBB}"/>
                </a:ext>
              </a:extLst>
            </p:cNvPr>
            <p:cNvPicPr>
              <a:picLocks noChangeAspect="1"/>
            </p:cNvPicPr>
            <p:nvPr/>
          </p:nvPicPr>
          <p:blipFill>
            <a:blip r:embed="rId4"/>
            <a:stretch>
              <a:fillRect/>
            </a:stretch>
          </p:blipFill>
          <p:spPr>
            <a:xfrm>
              <a:off x="642621" y="2220123"/>
              <a:ext cx="2146300" cy="4035399"/>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580389" y="2174403"/>
              <a:ext cx="2277111" cy="415019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2.2.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Utilice</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el</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Sensor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Ultrasónico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9431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1D9019E-2B5D-48AA-9921-4AA596F550BC}"/>
              </a:ext>
            </a:extLst>
          </p:cNvPr>
          <p:cNvSpPr/>
          <p:nvPr/>
        </p:nvSpPr>
        <p:spPr>
          <a:xfrm>
            <a:off x="1293733" y="114740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ultrasonic.py</a:t>
            </a:r>
          </a:p>
        </p:txBody>
      </p:sp>
      <p:sp>
        <p:nvSpPr>
          <p:cNvPr id="8" name="직사각형 7">
            <a:extLst>
              <a:ext uri="{FF2B5EF4-FFF2-40B4-BE49-F238E27FC236}">
                <a16:creationId xmlns:a16="http://schemas.microsoft.com/office/drawing/2014/main" id="{370E43FA-95A6-4CFF-98EF-D84FEFD5FAD1}"/>
              </a:ext>
            </a:extLst>
          </p:cNvPr>
          <p:cNvSpPr/>
          <p:nvPr/>
        </p:nvSpPr>
        <p:spPr>
          <a:xfrm>
            <a:off x="1385888" y="1302202"/>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Se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implementar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utilizando</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función</a:t>
            </a:r>
            <a:r>
              <a:rPr lang="en-US" altLang="ko-KR" sz="975" dirty="0">
                <a:solidFill>
                  <a:schemeClr val="tx1">
                    <a:lumMod val="85000"/>
                    <a:lumOff val="15000"/>
                  </a:schemeClr>
                </a:solidFill>
                <a:latin typeface="Arial" panose="020B0604020202020204" pitchFamily="34" charset="0"/>
              </a:rPr>
              <a:t> GPIO de la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RPi.</a:t>
            </a:r>
          </a:p>
        </p:txBody>
      </p:sp>
      <p:sp>
        <p:nvSpPr>
          <p:cNvPr id="10" name="TextBox 9">
            <a:extLst>
              <a:ext uri="{FF2B5EF4-FFF2-40B4-BE49-F238E27FC236}">
                <a16:creationId xmlns:a16="http://schemas.microsoft.com/office/drawing/2014/main" id="{6136BA52-5407-410D-9047-D3F097526B76}"/>
              </a:ext>
            </a:extLst>
          </p:cNvPr>
          <p:cNvSpPr txBox="1"/>
          <p:nvPr/>
        </p:nvSpPr>
        <p:spPr>
          <a:xfrm>
            <a:off x="1334407" y="3024312"/>
            <a:ext cx="6625034" cy="846386"/>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DistanceSensor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(HC-SR04)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gpiozero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eco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disparador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(trigger) del GPIO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sensor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ultrasónico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6: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calcule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medida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sensor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ultrasónico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realice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escala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100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redondee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adecuadamente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forma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salida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conveniente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385889" y="1611630"/>
            <a:ext cx="3958828" cy="1297305"/>
            <a:chOff x="703263" y="2148840"/>
            <a:chExt cx="5278437" cy="1729740"/>
          </a:xfrm>
        </p:grpSpPr>
        <p:pic>
          <p:nvPicPr>
            <p:cNvPr id="11" name="그림 10">
              <a:extLst>
                <a:ext uri="{FF2B5EF4-FFF2-40B4-BE49-F238E27FC236}">
                  <a16:creationId xmlns:a16="http://schemas.microsoft.com/office/drawing/2014/main" id="{BD44471D-C122-4282-A59B-6393CA1BDF7F}"/>
                </a:ext>
              </a:extLst>
            </p:cNvPr>
            <p:cNvPicPr>
              <a:picLocks noChangeAspect="1"/>
            </p:cNvPicPr>
            <p:nvPr/>
          </p:nvPicPr>
          <p:blipFill>
            <a:blip r:embed="rId4"/>
            <a:stretch>
              <a:fillRect/>
            </a:stretch>
          </p:blipFill>
          <p:spPr>
            <a:xfrm>
              <a:off x="771843" y="2226476"/>
              <a:ext cx="5136596" cy="1575904"/>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703263" y="2148840"/>
              <a:ext cx="5278437" cy="17297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3"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2.2.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Utilice</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el</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Sensor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Ultrasónico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6122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2E299966-E9DA-49AD-A034-508597FE35B0}"/>
              </a:ext>
            </a:extLst>
          </p:cNvPr>
          <p:cNvSpPr/>
          <p:nvPr/>
        </p:nvSpPr>
        <p:spPr>
          <a:xfrm>
            <a:off x="4583418" y="1863988"/>
            <a:ext cx="4277950" cy="113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defTabSz="685800" fontAlgn="base" latinLnBrk="1">
              <a:spcBef>
                <a:spcPct val="0"/>
              </a:spcBef>
              <a:spcAft>
                <a:spcPts val="750"/>
              </a:spcAft>
              <a:buSzPct val="120000"/>
              <a:buFont typeface="Arial" panose="020B0604020202020204" pitchFamily="34" charset="0"/>
              <a:buChar char="│"/>
              <a:defRPr/>
            </a:pPr>
            <a:r>
              <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1.1. LED de Control</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1.2.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Monitoreo</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su</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Raspberry Pi</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1.3.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Archivo</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Texto</a:t>
            </a: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 con Python</a:t>
            </a: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1.4. Proyecto de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Juguete</a:t>
            </a:r>
            <a:endPar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endParaRPr>
          </a:p>
        </p:txBody>
      </p:sp>
      <p:sp>
        <p:nvSpPr>
          <p:cNvPr id="5" name="Google Shape;181;p4"/>
          <p:cNvSpPr/>
          <p:nvPr/>
        </p:nvSpPr>
        <p:spPr>
          <a:xfrm>
            <a:off x="497467" y="1878631"/>
            <a:ext cx="4132590" cy="246221"/>
          </a:xfrm>
          <a:prstGeom prst="rect">
            <a:avLst/>
          </a:prstGeom>
          <a:noFill/>
          <a:ln>
            <a:noFill/>
          </a:ln>
        </p:spPr>
        <p:txBody>
          <a:bodyPr spcFirstLastPara="1" wrap="square" lIns="0" tIns="0" rIns="0" bIns="0" anchor="t" anchorCtr="0">
            <a:spAutoFit/>
          </a:bodyPr>
          <a:lstStyle/>
          <a:p>
            <a:pPr>
              <a:buSzPts val="3200"/>
            </a:pPr>
            <a:r>
              <a:rPr lang="en-US" sz="1600" dirty="0">
                <a:solidFill>
                  <a:schemeClr val="bg1"/>
                </a:solidFill>
                <a:latin typeface="Arial" panose="020B0604020202020204" pitchFamily="34" charset="0"/>
                <a:cs typeface="Arial" panose="020B0604020202020204" pitchFamily="34" charset="0"/>
              </a:rPr>
              <a:t>Proyecto de </a:t>
            </a:r>
            <a:r>
              <a:rPr lang="en-US" sz="1600" dirty="0" err="1">
                <a:solidFill>
                  <a:schemeClr val="bg1"/>
                </a:solidFill>
                <a:latin typeface="Arial" panose="020B0604020202020204" pitchFamily="34" charset="0"/>
                <a:cs typeface="Arial" panose="020B0604020202020204" pitchFamily="34" charset="0"/>
              </a:rPr>
              <a:t>Supervisión</a:t>
            </a:r>
            <a:r>
              <a:rPr lang="en-US" sz="1600" dirty="0">
                <a:solidFill>
                  <a:schemeClr val="bg1"/>
                </a:solidFill>
                <a:latin typeface="Arial" panose="020B0604020202020204" pitchFamily="34" charset="0"/>
                <a:cs typeface="Arial" panose="020B0604020202020204" pitchFamily="34" charset="0"/>
              </a:rPr>
              <a:t> del </a:t>
            </a:r>
            <a:r>
              <a:rPr lang="en-US" sz="1600" dirty="0" err="1">
                <a:solidFill>
                  <a:schemeClr val="bg1"/>
                </a:solidFill>
                <a:latin typeface="Arial" panose="020B0604020202020204" pitchFamily="34" charset="0"/>
                <a:cs typeface="Arial" panose="020B0604020202020204" pitchFamily="34" charset="0"/>
              </a:rPr>
              <a:t>Uso</a:t>
            </a:r>
            <a:r>
              <a:rPr lang="en-US" sz="1600" dirty="0">
                <a:solidFill>
                  <a:schemeClr val="bg1"/>
                </a:solidFill>
                <a:latin typeface="Arial" panose="020B0604020202020204" pitchFamily="34" charset="0"/>
                <a:cs typeface="Arial" panose="020B0604020202020204" pitchFamily="34" charset="0"/>
              </a:rPr>
              <a:t> de CPU</a:t>
            </a:r>
          </a:p>
        </p:txBody>
      </p:sp>
      <p:sp>
        <p:nvSpPr>
          <p:cNvPr id="6"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1. </a:t>
            </a:r>
            <a:endParaRPr sz="4049" dirty="0">
              <a:solidFill>
                <a:schemeClr val="bg1">
                  <a:lumMod val="85000"/>
                </a:schemeClr>
              </a:solidFill>
            </a:endParaRPr>
          </a:p>
        </p:txBody>
      </p:sp>
    </p:spTree>
    <p:extLst>
      <p:ext uri="{BB962C8B-B14F-4D97-AF65-F5344CB8AC3E}">
        <p14:creationId xmlns:p14="http://schemas.microsoft.com/office/powerpoint/2010/main" val="627527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7D4C0CAC-74F0-4052-ABF8-52694A431CE2}"/>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Valor de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salida</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del sensor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ultrasónico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Terminal</a:t>
            </a:r>
          </a:p>
        </p:txBody>
      </p:sp>
      <p:sp>
        <p:nvSpPr>
          <p:cNvPr id="13" name="직사각형 12">
            <a:extLst>
              <a:ext uri="{FF2B5EF4-FFF2-40B4-BE49-F238E27FC236}">
                <a16:creationId xmlns:a16="http://schemas.microsoft.com/office/drawing/2014/main" id="{CB318096-2CAF-4930-8E61-DF16D19F7110}"/>
              </a:ext>
            </a:extLst>
          </p:cNvPr>
          <p:cNvSpPr/>
          <p:nvPr/>
        </p:nvSpPr>
        <p:spPr>
          <a:xfrm>
            <a:off x="1385888" y="1574005"/>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el archivo de script de python.</a:t>
            </a:r>
            <a:endParaRPr lang="ko-KR" altLang="en-US" sz="975" dirty="0">
              <a:solidFill>
                <a:schemeClr val="tx1">
                  <a:lumMod val="85000"/>
                  <a:lumOff val="15000"/>
                </a:schemeClr>
              </a:solidFill>
              <a:latin typeface="Arial" panose="020B0604020202020204" pitchFamily="34" charset="0"/>
            </a:endParaRPr>
          </a:p>
        </p:txBody>
      </p:sp>
      <p:grpSp>
        <p:nvGrpSpPr>
          <p:cNvPr id="14" name="그룹 13">
            <a:extLst>
              <a:ext uri="{FF2B5EF4-FFF2-40B4-BE49-F238E27FC236}">
                <a16:creationId xmlns:a16="http://schemas.microsoft.com/office/drawing/2014/main" id="{460AECA1-27C7-4F72-9F0F-0AB945E32F07}"/>
              </a:ext>
            </a:extLst>
          </p:cNvPr>
          <p:cNvGrpSpPr/>
          <p:nvPr/>
        </p:nvGrpSpPr>
        <p:grpSpPr>
          <a:xfrm>
            <a:off x="1385889" y="1844247"/>
            <a:ext cx="2591990" cy="230832"/>
            <a:chOff x="3716526" y="2460828"/>
            <a:chExt cx="3455987" cy="307776"/>
          </a:xfrm>
        </p:grpSpPr>
        <p:sp>
          <p:nvSpPr>
            <p:cNvPr id="15" name="TextBox 14">
              <a:extLst>
                <a:ext uri="{FF2B5EF4-FFF2-40B4-BE49-F238E27FC236}">
                  <a16:creationId xmlns:a16="http://schemas.microsoft.com/office/drawing/2014/main" id="{9434E601-6DB5-4C98-9A55-DEA75EEEB0F3}"/>
                </a:ext>
              </a:extLst>
            </p:cNvPr>
            <p:cNvSpPr txBox="1"/>
            <p:nvPr/>
          </p:nvSpPr>
          <p:spPr>
            <a:xfrm>
              <a:off x="3800649" y="2460828"/>
              <a:ext cx="3371864"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ultrasonic.py</a:t>
              </a:r>
            </a:p>
          </p:txBody>
        </p:sp>
        <p:sp>
          <p:nvSpPr>
            <p:cNvPr id="16" name="직사각형 15">
              <a:extLst>
                <a:ext uri="{FF2B5EF4-FFF2-40B4-BE49-F238E27FC236}">
                  <a16:creationId xmlns:a16="http://schemas.microsoft.com/office/drawing/2014/main" id="{32B9B346-BF69-45D6-B669-EB68DF668BB1}"/>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pic>
        <p:nvPicPr>
          <p:cNvPr id="17" name="그림 16">
            <a:extLst>
              <a:ext uri="{FF2B5EF4-FFF2-40B4-BE49-F238E27FC236}">
                <a16:creationId xmlns:a16="http://schemas.microsoft.com/office/drawing/2014/main" id="{5BBF4BA6-EE6A-4456-8094-FFFAF41ED403}"/>
              </a:ext>
            </a:extLst>
          </p:cNvPr>
          <p:cNvPicPr>
            <a:picLocks noChangeAspect="1"/>
          </p:cNvPicPr>
          <p:nvPr/>
        </p:nvPicPr>
        <p:blipFill>
          <a:blip r:embed="rId4"/>
          <a:stretch>
            <a:fillRect/>
          </a:stretch>
        </p:blipFill>
        <p:spPr>
          <a:xfrm>
            <a:off x="1385889" y="2114826"/>
            <a:ext cx="3861672" cy="133931"/>
          </a:xfrm>
          <a:prstGeom prst="rect">
            <a:avLst/>
          </a:prstGeom>
        </p:spPr>
      </p:pic>
      <p:sp>
        <p:nvSpPr>
          <p:cNvPr id="18" name="직사각형 17">
            <a:extLst>
              <a:ext uri="{FF2B5EF4-FFF2-40B4-BE49-F238E27FC236}">
                <a16:creationId xmlns:a16="http://schemas.microsoft.com/office/drawing/2014/main" id="{AA91A188-66C3-4683-A099-84CE391D58CF}"/>
              </a:ext>
            </a:extLst>
          </p:cNvPr>
          <p:cNvSpPr/>
          <p:nvPr/>
        </p:nvSpPr>
        <p:spPr>
          <a:xfrm>
            <a:off x="1385888" y="2346113"/>
            <a:ext cx="6372225" cy="409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Cambie la distancia entre el objeto frente al sensor ultrasónico y el sensor. Si ve el terminal, puede ver que el valor medido de distancia del sensor se imprime de manera diferente dependiendo de la distancia.</a:t>
            </a:r>
            <a:endParaRPr lang="ko-KR" altLang="en-US" sz="975" dirty="0">
              <a:solidFill>
                <a:schemeClr val="tx1">
                  <a:lumMod val="85000"/>
                  <a:lumOff val="15000"/>
                </a:schemeClr>
              </a:solidFill>
              <a:latin typeface="Arial" panose="020B0604020202020204" pitchFamily="34" charset="0"/>
            </a:endParaRPr>
          </a:p>
        </p:txBody>
      </p:sp>
      <p:pic>
        <p:nvPicPr>
          <p:cNvPr id="20" name="그림 19">
            <a:extLst>
              <a:ext uri="{FF2B5EF4-FFF2-40B4-BE49-F238E27FC236}">
                <a16:creationId xmlns:a16="http://schemas.microsoft.com/office/drawing/2014/main" id="{06A15E7D-D6CF-4882-9A46-C18CC715A008}"/>
              </a:ext>
            </a:extLst>
          </p:cNvPr>
          <p:cNvPicPr>
            <a:picLocks noChangeAspect="1"/>
          </p:cNvPicPr>
          <p:nvPr/>
        </p:nvPicPr>
        <p:blipFill rotWithShape="1">
          <a:blip r:embed="rId5"/>
          <a:srcRect r="55974"/>
          <a:stretch/>
        </p:blipFill>
        <p:spPr>
          <a:xfrm>
            <a:off x="1385889" y="2806795"/>
            <a:ext cx="2004297" cy="713675"/>
          </a:xfrm>
          <a:prstGeom prst="rect">
            <a:avLst/>
          </a:prstGeom>
        </p:spPr>
      </p:pic>
      <p:sp>
        <p:nvSpPr>
          <p:cNvPr id="2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2.2.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Utilice</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el</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Sensor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Ultrasónico</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2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604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1;p4"/>
          <p:cNvSpPr/>
          <p:nvPr/>
        </p:nvSpPr>
        <p:spPr>
          <a:xfrm>
            <a:off x="497467" y="1878631"/>
            <a:ext cx="3563055" cy="492443"/>
          </a:xfrm>
          <a:prstGeom prst="rect">
            <a:avLst/>
          </a:prstGeom>
          <a:noFill/>
          <a:ln>
            <a:noFill/>
          </a:ln>
        </p:spPr>
        <p:txBody>
          <a:bodyPr spcFirstLastPara="1" wrap="square" lIns="0" tIns="0" rIns="0" bIns="0" anchor="t" anchorCtr="0">
            <a:spAutoFit/>
          </a:bodyPr>
          <a:lstStyle/>
          <a:p>
            <a:pPr>
              <a:buSzPts val="3200"/>
            </a:pPr>
            <a:r>
              <a:rPr lang="en-US" sz="1600" dirty="0">
                <a:solidFill>
                  <a:schemeClr val="bg1"/>
                </a:solidFill>
                <a:latin typeface="Arial" panose="020B0604020202020204" pitchFamily="34" charset="0"/>
                <a:cs typeface="Arial" panose="020B0604020202020204" pitchFamily="34" charset="0"/>
              </a:rPr>
              <a:t>Proyecto de Control del </a:t>
            </a:r>
            <a:r>
              <a:rPr lang="en-US" sz="1600" dirty="0" err="1">
                <a:solidFill>
                  <a:schemeClr val="bg1"/>
                </a:solidFill>
                <a:latin typeface="Arial" panose="020B0604020202020204" pitchFamily="34" charset="0"/>
                <a:cs typeface="Arial" panose="020B0604020202020204" pitchFamily="34" charset="0"/>
              </a:rPr>
              <a:t>Alcance</a:t>
            </a:r>
            <a:r>
              <a:rPr lang="en-US" sz="1600" dirty="0">
                <a:solidFill>
                  <a:schemeClr val="bg1"/>
                </a:solidFill>
                <a:latin typeface="Arial" panose="020B0604020202020204" pitchFamily="34" charset="0"/>
                <a:cs typeface="Arial" panose="020B0604020202020204" pitchFamily="34" charset="0"/>
              </a:rPr>
              <a:t> del Sensor</a:t>
            </a:r>
          </a:p>
        </p:txBody>
      </p:sp>
      <p:sp>
        <p:nvSpPr>
          <p:cNvPr id="6"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2. </a:t>
            </a:r>
            <a:endParaRPr sz="4049" dirty="0">
              <a:solidFill>
                <a:schemeClr val="bg1">
                  <a:lumMod val="85000"/>
                </a:schemeClr>
              </a:solidFill>
            </a:endParaRPr>
          </a:p>
        </p:txBody>
      </p:sp>
      <p:sp>
        <p:nvSpPr>
          <p:cNvPr id="8" name="직사각형 32">
            <a:extLst>
              <a:ext uri="{FF2B5EF4-FFF2-40B4-BE49-F238E27FC236}">
                <a16:creationId xmlns:a16="http://schemas.microsoft.com/office/drawing/2014/main" id="{2E299966-E9DA-49AD-A034-508597FE35B0}"/>
              </a:ext>
            </a:extLst>
          </p:cNvPr>
          <p:cNvSpPr/>
          <p:nvPr/>
        </p:nvSpPr>
        <p:spPr>
          <a:xfrm>
            <a:off x="4575105" y="1863988"/>
            <a:ext cx="3563055" cy="828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defTabSz="685800" fontAlgn="base" latinLnBrk="1">
              <a:spcBef>
                <a:spcPct val="0"/>
              </a:spcBef>
              <a:spcAft>
                <a:spcPts val="750"/>
              </a:spcAft>
              <a:buSzPct val="120000"/>
              <a:buFont typeface="Arial" panose="020B0604020202020204" pitchFamily="34" charset="0"/>
              <a:buChar char="│"/>
              <a:defRPr/>
            </a:pPr>
            <a:r>
              <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2.1. </a:t>
            </a:r>
            <a:r>
              <a:rPr kumimoji="1" lang="en-US" altLang="ko-KR" sz="1350" dirty="0" err="1">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Utilizar</a:t>
            </a:r>
            <a:r>
              <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 </a:t>
            </a:r>
            <a:r>
              <a:rPr kumimoji="1" lang="en-US" altLang="ko-KR" sz="1350" dirty="0" err="1">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Potenciómetro</a:t>
            </a:r>
            <a:endPar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endParaRP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2.2.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Utilice</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el</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Sensor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Ultrasónico</a:t>
            </a:r>
            <a:endPar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endParaRP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2.3. Proyecto de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Juguete</a:t>
            </a:r>
            <a:endPar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3227398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7D4C0CAC-74F0-4052-ABF8-52694A431CE2}"/>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Alcance del sensor ultrasónico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Obtener distancia del sensor</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1385888" y="1574005"/>
            <a:ext cx="6372225" cy="116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El sensor </a:t>
            </a:r>
            <a:r>
              <a:rPr lang="en-US" altLang="ko-KR" sz="975" dirty="0" err="1">
                <a:solidFill>
                  <a:schemeClr val="tx1">
                    <a:lumMod val="85000"/>
                    <a:lumOff val="15000"/>
                  </a:schemeClr>
                </a:solidFill>
                <a:latin typeface="Arial" panose="020B0604020202020204" pitchFamily="34" charset="0"/>
              </a:rPr>
              <a:t>ultrasónico</a:t>
            </a:r>
            <a:r>
              <a:rPr lang="en-US" altLang="ko-KR" sz="975" dirty="0">
                <a:solidFill>
                  <a:schemeClr val="tx1">
                    <a:lumMod val="85000"/>
                    <a:lumOff val="15000"/>
                  </a:schemeClr>
                </a:solidFill>
                <a:latin typeface="Arial" panose="020B0604020202020204" pitchFamily="34" charset="0"/>
              </a:rPr>
              <a:t> es un sensor que </a:t>
            </a:r>
            <a:r>
              <a:rPr lang="en-US" altLang="ko-KR" sz="975" dirty="0" err="1">
                <a:solidFill>
                  <a:schemeClr val="tx1">
                    <a:lumMod val="85000"/>
                    <a:lumOff val="15000"/>
                  </a:schemeClr>
                </a:solidFill>
                <a:latin typeface="Arial" panose="020B0604020202020204" pitchFamily="34" charset="0"/>
              </a:rPr>
              <a:t>encuentra</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desde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sensor hasta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objeto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más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cercano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mediante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pulsos</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rgbClr val="0033FF"/>
                </a:solidFill>
                <a:latin typeface="Arial" panose="020B0604020202020204" pitchFamily="34" charset="0"/>
              </a:rPr>
              <a:t>En</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una</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situación</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en</a:t>
            </a:r>
            <a:r>
              <a:rPr lang="en-US" altLang="ko-KR" sz="975" dirty="0">
                <a:solidFill>
                  <a:srgbClr val="0033FF"/>
                </a:solidFill>
                <a:latin typeface="Arial" panose="020B0604020202020204" pitchFamily="34" charset="0"/>
              </a:rPr>
              <a:t> la que </a:t>
            </a:r>
            <a:r>
              <a:rPr lang="en-US" altLang="ko-KR" sz="975" dirty="0" err="1">
                <a:solidFill>
                  <a:srgbClr val="0033FF"/>
                </a:solidFill>
                <a:latin typeface="Arial" panose="020B0604020202020204" pitchFamily="34" charset="0"/>
              </a:rPr>
              <a:t>desea</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medir</a:t>
            </a:r>
            <a:r>
              <a:rPr lang="en-US" altLang="ko-KR" sz="975" dirty="0">
                <a:solidFill>
                  <a:srgbClr val="0033FF"/>
                </a:solidFill>
                <a:latin typeface="Arial" panose="020B0604020202020204" pitchFamily="34" charset="0"/>
              </a:rPr>
              <a:t> solo </a:t>
            </a:r>
            <a:r>
              <a:rPr lang="en-US" altLang="ko-KR" sz="975" dirty="0" err="1">
                <a:solidFill>
                  <a:srgbClr val="0033FF"/>
                </a:solidFill>
                <a:latin typeface="Arial" panose="020B0604020202020204" pitchFamily="34" charset="0"/>
              </a:rPr>
              <a:t>más</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cerca</a:t>
            </a:r>
            <a:r>
              <a:rPr lang="en-US" altLang="ko-KR" sz="975" dirty="0">
                <a:solidFill>
                  <a:srgbClr val="0033FF"/>
                </a:solidFill>
                <a:latin typeface="Arial" panose="020B0604020202020204" pitchFamily="34" charset="0"/>
              </a:rPr>
              <a:t> de </a:t>
            </a:r>
            <a:r>
              <a:rPr lang="en-US" altLang="ko-KR" sz="975" dirty="0" err="1">
                <a:solidFill>
                  <a:srgbClr val="0033FF"/>
                </a:solidFill>
                <a:latin typeface="Arial" panose="020B0604020202020204" pitchFamily="34" charset="0"/>
              </a:rPr>
              <a:t>una</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cierta</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utilizar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potenciómetro</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cambiar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alcance</a:t>
            </a:r>
            <a:r>
              <a:rPr lang="en-US" altLang="ko-KR" sz="975" dirty="0">
                <a:solidFill>
                  <a:schemeClr val="tx1">
                    <a:lumMod val="85000"/>
                    <a:lumOff val="15000"/>
                  </a:schemeClr>
                </a:solidFill>
                <a:latin typeface="Arial" panose="020B0604020202020204" pitchFamily="34" charset="0"/>
              </a:rPr>
              <a:t> del sensor </a:t>
            </a:r>
            <a:r>
              <a:rPr lang="en-US" altLang="ko-KR" sz="975" dirty="0" err="1">
                <a:solidFill>
                  <a:schemeClr val="tx1">
                    <a:lumMod val="85000"/>
                    <a:lumOff val="15000"/>
                  </a:schemeClr>
                </a:solidFill>
                <a:latin typeface="Arial" panose="020B0604020202020204" pitchFamily="34" charset="0"/>
              </a:rPr>
              <a:t>ultrasónico</a:t>
            </a:r>
            <a:r>
              <a:rPr lang="en-US" altLang="ko-KR" sz="975" dirty="0">
                <a:solidFill>
                  <a:schemeClr val="tx1">
                    <a:lumMod val="85000"/>
                    <a:lumOff val="15000"/>
                  </a:schemeClr>
                </a:solidFill>
                <a:latin typeface="Arial" panose="020B0604020202020204" pitchFamily="34" charset="0"/>
              </a:rPr>
              <a:t> para que la </a:t>
            </a:r>
            <a:r>
              <a:rPr lang="en-US" altLang="ko-KR" sz="975" dirty="0" err="1">
                <a:solidFill>
                  <a:schemeClr val="tx1">
                    <a:lumMod val="85000"/>
                    <a:lumOff val="15000"/>
                  </a:schemeClr>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referencia</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pueda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corregir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inmediatamente</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proyecto</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referencia</a:t>
            </a:r>
            <a:r>
              <a:rPr lang="en-US" altLang="ko-KR" sz="975" dirty="0">
                <a:solidFill>
                  <a:schemeClr val="tx1">
                    <a:lumMod val="85000"/>
                    <a:lumOff val="15000"/>
                  </a:schemeClr>
                </a:solidFill>
                <a:latin typeface="Arial" panose="020B0604020202020204" pitchFamily="34" charset="0"/>
              </a:rPr>
              <a:t> se cambia </a:t>
            </a:r>
            <a:r>
              <a:rPr lang="en-US" altLang="ko-KR" sz="975" dirty="0" err="1">
                <a:solidFill>
                  <a:schemeClr val="tx1">
                    <a:lumMod val="85000"/>
                    <a:lumOff val="15000"/>
                  </a:schemeClr>
                </a:solidFill>
                <a:latin typeface="Arial" panose="020B0604020202020204" pitchFamily="34" charset="0"/>
              </a:rPr>
              <a:t>mientras</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sensor </a:t>
            </a:r>
            <a:r>
              <a:rPr lang="en-US" altLang="ko-KR" sz="975" dirty="0" err="1">
                <a:solidFill>
                  <a:schemeClr val="tx1">
                    <a:lumMod val="85000"/>
                    <a:lumOff val="15000"/>
                  </a:schemeClr>
                </a:solidFill>
                <a:latin typeface="Arial" panose="020B0604020202020204" pitchFamily="34" charset="0"/>
              </a:rPr>
              <a:t>ultrasónico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mide</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acuerdo</a:t>
            </a:r>
            <a:r>
              <a:rPr lang="en-US" altLang="ko-KR" sz="975" dirty="0">
                <a:solidFill>
                  <a:schemeClr val="tx1">
                    <a:lumMod val="85000"/>
                    <a:lumOff val="15000"/>
                  </a:schemeClr>
                </a:solidFill>
                <a:latin typeface="Arial" panose="020B0604020202020204" pitchFamily="34" charset="0"/>
              </a:rPr>
              <a:t> con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valor del </a:t>
            </a:r>
            <a:r>
              <a:rPr lang="en-US" altLang="ko-KR" sz="975" dirty="0" err="1">
                <a:solidFill>
                  <a:schemeClr val="tx1">
                    <a:lumMod val="85000"/>
                    <a:lumOff val="15000"/>
                  </a:schemeClr>
                </a:solidFill>
                <a:latin typeface="Arial" panose="020B0604020202020204" pitchFamily="34" charset="0"/>
              </a:rPr>
              <a:t>potenciómetro</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3" name="그룹 2">
            <a:extLst>
              <a:ext uri="{FF2B5EF4-FFF2-40B4-BE49-F238E27FC236}">
                <a16:creationId xmlns:a16="http://schemas.microsoft.com/office/drawing/2014/main" id="{7476BA26-2256-40B4-B9B7-A4EF55ED3942}"/>
              </a:ext>
            </a:extLst>
          </p:cNvPr>
          <p:cNvGrpSpPr/>
          <p:nvPr/>
        </p:nvGrpSpPr>
        <p:grpSpPr>
          <a:xfrm>
            <a:off x="2414781" y="2874686"/>
            <a:ext cx="3947228" cy="1765455"/>
            <a:chOff x="1762519" y="3557974"/>
            <a:chExt cx="5262970" cy="2353940"/>
          </a:xfrm>
        </p:grpSpPr>
        <p:sp>
          <p:nvSpPr>
            <p:cNvPr id="21" name="직사각형 20">
              <a:extLst>
                <a:ext uri="{FF2B5EF4-FFF2-40B4-BE49-F238E27FC236}">
                  <a16:creationId xmlns:a16="http://schemas.microsoft.com/office/drawing/2014/main" id="{DDCFBAE3-88E4-4634-8419-549E0FD3564E}"/>
                </a:ext>
              </a:extLst>
            </p:cNvPr>
            <p:cNvSpPr/>
            <p:nvPr/>
          </p:nvSpPr>
          <p:spPr>
            <a:xfrm>
              <a:off x="1762519" y="3557974"/>
              <a:ext cx="5262970" cy="23539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nvGrpSpPr>
            <p:cNvPr id="2" name="그룹 1">
              <a:extLst>
                <a:ext uri="{FF2B5EF4-FFF2-40B4-BE49-F238E27FC236}">
                  <a16:creationId xmlns:a16="http://schemas.microsoft.com/office/drawing/2014/main" id="{4C18BD6E-D692-4CB6-AC8C-9181B4F0CB41}"/>
                </a:ext>
              </a:extLst>
            </p:cNvPr>
            <p:cNvGrpSpPr/>
            <p:nvPr/>
          </p:nvGrpSpPr>
          <p:grpSpPr>
            <a:xfrm>
              <a:off x="2040751" y="3749850"/>
              <a:ext cx="4706506" cy="1970187"/>
              <a:chOff x="7315801" y="1742647"/>
              <a:chExt cx="5386536" cy="2254855"/>
            </a:xfrm>
          </p:grpSpPr>
          <p:pic>
            <p:nvPicPr>
              <p:cNvPr id="23" name="Picture 2" descr="대한민국 메이커 운동의 시작, 메이크올">
                <a:extLst>
                  <a:ext uri="{FF2B5EF4-FFF2-40B4-BE49-F238E27FC236}">
                    <a16:creationId xmlns:a16="http://schemas.microsoft.com/office/drawing/2014/main" id="{B5238FA7-F068-45A7-A974-70F14264F0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5801" y="1952332"/>
                <a:ext cx="2005870" cy="1835487"/>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a:extLst>
                  <a:ext uri="{FF2B5EF4-FFF2-40B4-BE49-F238E27FC236}">
                    <a16:creationId xmlns:a16="http://schemas.microsoft.com/office/drawing/2014/main" id="{FCC48367-D1D0-4947-9370-F186A19A9F0F}"/>
                  </a:ext>
                </a:extLst>
              </p:cNvPr>
              <p:cNvPicPr>
                <a:picLocks noChangeAspect="1"/>
              </p:cNvPicPr>
              <p:nvPr/>
            </p:nvPicPr>
            <p:blipFill>
              <a:blip r:embed="rId5"/>
              <a:stretch>
                <a:fillRect/>
              </a:stretch>
            </p:blipFill>
            <p:spPr>
              <a:xfrm>
                <a:off x="10692947" y="1742647"/>
                <a:ext cx="2009390" cy="2254855"/>
              </a:xfrm>
              <a:prstGeom prst="rect">
                <a:avLst/>
              </a:prstGeom>
            </p:spPr>
          </p:pic>
        </p:grpSp>
      </p:grpSp>
      <p:sp>
        <p:nvSpPr>
          <p:cNvPr id="13"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2.3.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8897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7D4C0CAC-74F0-4052-ABF8-52694A431CE2}"/>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Control del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alcance</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del sensor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ultrasónico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Descripción general del proyecto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id="{FFEBE2DF-81EC-4334-82AC-3DEB041E40A1}"/>
              </a:ext>
            </a:extLst>
          </p:cNvPr>
          <p:cNvSpPr/>
          <p:nvPr/>
        </p:nvSpPr>
        <p:spPr>
          <a:xfrm>
            <a:off x="3432376" y="1574005"/>
            <a:ext cx="4325738" cy="3055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Un </a:t>
            </a:r>
            <a:r>
              <a:rPr lang="en-US" altLang="ko-KR" sz="975" dirty="0" err="1">
                <a:solidFill>
                  <a:schemeClr val="tx1">
                    <a:lumMod val="85000"/>
                    <a:lumOff val="15000"/>
                  </a:schemeClr>
                </a:solidFill>
                <a:latin typeface="Arial" panose="020B0604020202020204" pitchFamily="34" charset="0"/>
              </a:rPr>
              <a:t>proyecto</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mide</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con un sensor </a:t>
            </a:r>
            <a:r>
              <a:rPr lang="en-US" altLang="ko-KR" sz="975" dirty="0" err="1">
                <a:solidFill>
                  <a:schemeClr val="tx1">
                    <a:lumMod val="85000"/>
                    <a:lumOff val="15000"/>
                  </a:schemeClr>
                </a:solidFill>
                <a:latin typeface="Arial" panose="020B0604020202020204" pitchFamily="34" charset="0"/>
              </a:rPr>
              <a:t>ultrasónico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pero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guarda</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registro</a:t>
            </a:r>
            <a:r>
              <a:rPr lang="en-US" altLang="ko-KR" sz="975" dirty="0">
                <a:solidFill>
                  <a:schemeClr val="tx1">
                    <a:lumMod val="85000"/>
                    <a:lumOff val="15000"/>
                  </a:schemeClr>
                </a:solidFill>
                <a:latin typeface="Arial" panose="020B0604020202020204" pitchFamily="34" charset="0"/>
              </a:rPr>
              <a:t> solo </a:t>
            </a:r>
            <a:r>
              <a:rPr lang="en-US" altLang="ko-KR" sz="975" dirty="0" err="1">
                <a:solidFill>
                  <a:schemeClr val="tx1">
                    <a:lumMod val="85000"/>
                    <a:lumOff val="15000"/>
                  </a:schemeClr>
                </a:solidFill>
                <a:latin typeface="Arial" panose="020B0604020202020204" pitchFamily="34" charset="0"/>
              </a:rPr>
              <a:t>cuando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mide</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menor</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intervalo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especificado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Potenciómetro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endParaRPr lang="en-US" altLang="ko-KR" sz="975" dirty="0">
              <a:solidFill>
                <a:schemeClr val="tx1">
                  <a:lumMod val="85000"/>
                  <a:lumOff val="15000"/>
                </a:schemeClr>
              </a:solidFill>
              <a:latin typeface="Arial" panose="020B0604020202020204" pitchFamily="34" charset="0"/>
            </a:endParaRP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Diagrama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Circuito</a:t>
            </a:r>
            <a:endParaRPr lang="ko-KR" altLang="en-US" sz="975" dirty="0">
              <a:solidFill>
                <a:schemeClr val="tx1">
                  <a:lumMod val="85000"/>
                  <a:lumOff val="15000"/>
                </a:schemeClr>
              </a:solidFill>
              <a:latin typeface="Arial" panose="020B0604020202020204" pitchFamily="34" charset="0"/>
            </a:endParaRP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HC-SR04 VCC – VCCs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HC-SR04 Echo - Raspberry Pi GPIO 21</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HC-SR04 Trig - Raspberry Pi GPIO 20</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HC-SR04 GND – GNDs</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VCC– VCCs</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GND – GNDs</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OUT – MCP3008 ch7</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VDD &amp; VREF – VCCs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AGND – GNDs</a:t>
            </a:r>
          </a:p>
        </p:txBody>
      </p:sp>
      <p:grpSp>
        <p:nvGrpSpPr>
          <p:cNvPr id="4" name="그룹 3">
            <a:extLst>
              <a:ext uri="{FF2B5EF4-FFF2-40B4-BE49-F238E27FC236}">
                <a16:creationId xmlns:a16="http://schemas.microsoft.com/office/drawing/2014/main" id="{FDDBA614-A39B-4F6E-88DC-F239EE13ED70}"/>
              </a:ext>
            </a:extLst>
          </p:cNvPr>
          <p:cNvGrpSpPr/>
          <p:nvPr/>
        </p:nvGrpSpPr>
        <p:grpSpPr>
          <a:xfrm>
            <a:off x="1277541" y="1624014"/>
            <a:ext cx="1991386" cy="2535488"/>
            <a:chOff x="558799" y="2241551"/>
            <a:chExt cx="2800037" cy="3751844"/>
          </a:xfrm>
        </p:grpSpPr>
        <p:sp>
          <p:nvSpPr>
            <p:cNvPr id="13" name="직사각형 12">
              <a:extLst>
                <a:ext uri="{FF2B5EF4-FFF2-40B4-BE49-F238E27FC236}">
                  <a16:creationId xmlns:a16="http://schemas.microsoft.com/office/drawing/2014/main" id="{32FC8BC3-8FBE-4151-BDFE-3A995131E747}"/>
                </a:ext>
              </a:extLst>
            </p:cNvPr>
            <p:cNvSpPr/>
            <p:nvPr/>
          </p:nvSpPr>
          <p:spPr>
            <a:xfrm>
              <a:off x="558799" y="2241551"/>
              <a:ext cx="2800037" cy="37518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15" name="그림 14">
              <a:extLst>
                <a:ext uri="{FF2B5EF4-FFF2-40B4-BE49-F238E27FC236}">
                  <a16:creationId xmlns:a16="http://schemas.microsoft.com/office/drawing/2014/main" id="{92AEB1A8-365F-4FF1-9807-5B23931B6E75}"/>
                </a:ext>
              </a:extLst>
            </p:cNvPr>
            <p:cNvPicPr>
              <a:picLocks noChangeAspect="1"/>
            </p:cNvPicPr>
            <p:nvPr/>
          </p:nvPicPr>
          <p:blipFill>
            <a:blip r:embed="rId4"/>
            <a:stretch>
              <a:fillRect/>
            </a:stretch>
          </p:blipFill>
          <p:spPr>
            <a:xfrm>
              <a:off x="788620" y="2385483"/>
              <a:ext cx="2340395" cy="3463981"/>
            </a:xfrm>
            <a:prstGeom prst="rect">
              <a:avLst/>
            </a:prstGeom>
          </p:spPr>
        </p:pic>
      </p:grpSp>
      <p:sp>
        <p:nvSpPr>
          <p:cNvPr id="17" name="TextBox 16">
            <a:extLst>
              <a:ext uri="{FF2B5EF4-FFF2-40B4-BE49-F238E27FC236}">
                <a16:creationId xmlns:a16="http://schemas.microsoft.com/office/drawing/2014/main" id="{B504290F-31EA-43CF-BC3B-A5BBECFAA238}"/>
              </a:ext>
            </a:extLst>
          </p:cNvPr>
          <p:cNvSpPr txBox="1"/>
          <p:nvPr/>
        </p:nvSpPr>
        <p:spPr>
          <a:xfrm>
            <a:off x="5679282" y="2415717"/>
            <a:ext cx="2162870" cy="1977464"/>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CLK - Raspberry Pi GPIO 11 (SCLK)</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DOUT - Raspberry Pi GPIO 9 (MISO)</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DIN - Raspberry Pi GPIO 10 (MOSI)</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CS/SHDN - Raspberry Pi GPIO 8 (CE0)</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MCP3008 DGND - GNDs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Raspberry Pi GND – GNDs</a:t>
            </a:r>
          </a:p>
        </p:txBody>
      </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2.3.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2403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762CBC1-B0FB-4D9C-9770-12F2B30ACABA}"/>
              </a:ext>
            </a:extLst>
          </p:cNvPr>
          <p:cNvSpPr/>
          <p:nvPr/>
        </p:nvSpPr>
        <p:spPr>
          <a:xfrm>
            <a:off x="1293733" y="1146305"/>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~/Toy_projects/ultrasonic_span.py (1)</a:t>
            </a:r>
          </a:p>
        </p:txBody>
      </p:sp>
      <p:sp>
        <p:nvSpPr>
          <p:cNvPr id="11" name="직사각형 10">
            <a:extLst>
              <a:ext uri="{FF2B5EF4-FFF2-40B4-BE49-F238E27FC236}">
                <a16:creationId xmlns:a16="http://schemas.microsoft.com/office/drawing/2014/main" id="{2FD6A19D-BD17-4F14-8CE2-339EE7E4DDF9}"/>
              </a:ext>
            </a:extLst>
          </p:cNvPr>
          <p:cNvSpPr/>
          <p:nvPr/>
        </p:nvSpPr>
        <p:spPr>
          <a:xfrm>
            <a:off x="1385888" y="1302202"/>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853" indent="-136853">
              <a:spcAft>
                <a:spcPts val="225"/>
              </a:spcAft>
              <a:buClr>
                <a:srgbClr val="193EB0"/>
              </a:buClr>
              <a:buFont typeface="SamsungOne 400" panose="020B0503030303020204" pitchFamily="34" charset="0"/>
              <a:buChar char="‣"/>
            </a:pPr>
            <a:r>
              <a:rPr lang="en-US" altLang="ko-KR" sz="975">
                <a:solidFill>
                  <a:prstClr val="black">
                    <a:lumMod val="85000"/>
                    <a:lumOff val="15000"/>
                  </a:prstClr>
                </a:solidFill>
                <a:latin typeface="Arial" panose="020B0604020202020204" pitchFamily="34" charset="0"/>
                <a:ea typeface="SamsungOne 400" panose="020B0503030303020204" pitchFamily="34" charset="0"/>
              </a:rPr>
              <a:t>Cree el script ~/Toy_projects/ultrasonic_span.py.</a:t>
            </a:r>
            <a:endParaRPr lang="ko-KR" altLang="en-US" sz="975" dirty="0">
              <a:solidFill>
                <a:prstClr val="black">
                  <a:lumMod val="85000"/>
                  <a:lumOff val="15000"/>
                </a:prstClr>
              </a:solidFill>
              <a:latin typeface="Arial" panose="020B0604020202020204" pitchFamily="34" charset="0"/>
              <a:ea typeface="SamsungOne 400" panose="020B0503030303020204" pitchFamily="34" charset="0"/>
            </a:endParaRPr>
          </a:p>
        </p:txBody>
      </p:sp>
      <p:sp>
        <p:nvSpPr>
          <p:cNvPr id="16" name="TextBox 15">
            <a:extLst>
              <a:ext uri="{FF2B5EF4-FFF2-40B4-BE49-F238E27FC236}">
                <a16:creationId xmlns:a16="http://schemas.microsoft.com/office/drawing/2014/main" id="{AFE4C110-EBCE-4046-822B-BCDD37AFF5B0}"/>
              </a:ext>
            </a:extLst>
          </p:cNvPr>
          <p:cNvSpPr txBox="1"/>
          <p:nvPr/>
        </p:nvSpPr>
        <p:spPr>
          <a:xfrm>
            <a:off x="1340121" y="3282916"/>
            <a:ext cx="6619320" cy="1150315"/>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GPIO Zero 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MCP3008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DistanceSensor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time 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sleep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datetime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datetime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marcas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5-6: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pines GPIO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MCP3008 y sensor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ultrasónico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7: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texto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guardar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modo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escritura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385889" y="1588770"/>
            <a:ext cx="4873228" cy="1592567"/>
            <a:chOff x="703263" y="2118360"/>
            <a:chExt cx="6627177" cy="2165756"/>
          </a:xfrm>
        </p:grpSpPr>
        <p:pic>
          <p:nvPicPr>
            <p:cNvPr id="18" name="그림 17">
              <a:extLst>
                <a:ext uri="{FF2B5EF4-FFF2-40B4-BE49-F238E27FC236}">
                  <a16:creationId xmlns:a16="http://schemas.microsoft.com/office/drawing/2014/main" id="{CC489807-6EEA-4549-AA3B-D211C9831A81}"/>
                </a:ext>
              </a:extLst>
            </p:cNvPr>
            <p:cNvPicPr>
              <a:picLocks noChangeAspect="1"/>
            </p:cNvPicPr>
            <p:nvPr/>
          </p:nvPicPr>
          <p:blipFill>
            <a:blip r:embed="rId4"/>
            <a:stretch>
              <a:fillRect/>
            </a:stretch>
          </p:blipFill>
          <p:spPr>
            <a:xfrm>
              <a:off x="771843" y="2177526"/>
              <a:ext cx="6475160" cy="2021093"/>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703263" y="2118360"/>
              <a:ext cx="6627177" cy="21657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0"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2.3.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1108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762CBC1-B0FB-4D9C-9770-12F2B30ACABA}"/>
              </a:ext>
            </a:extLst>
          </p:cNvPr>
          <p:cNvSpPr/>
          <p:nvPr/>
        </p:nvSpPr>
        <p:spPr>
          <a:xfrm>
            <a:off x="1293733" y="1146305"/>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~/Toy_projects/ultrasonic_span.py (2)</a:t>
            </a:r>
          </a:p>
        </p:txBody>
      </p:sp>
      <p:grpSp>
        <p:nvGrpSpPr>
          <p:cNvPr id="2" name="그룹 1"/>
          <p:cNvGrpSpPr/>
          <p:nvPr/>
        </p:nvGrpSpPr>
        <p:grpSpPr>
          <a:xfrm>
            <a:off x="1275636" y="1383030"/>
            <a:ext cx="6139454" cy="3257550"/>
            <a:chOff x="556260" y="1844040"/>
            <a:chExt cx="7970519" cy="4229100"/>
          </a:xfrm>
        </p:grpSpPr>
        <p:pic>
          <p:nvPicPr>
            <p:cNvPr id="8" name="그림 7">
              <a:extLst>
                <a:ext uri="{FF2B5EF4-FFF2-40B4-BE49-F238E27FC236}">
                  <a16:creationId xmlns:a16="http://schemas.microsoft.com/office/drawing/2014/main" id="{710F5B9D-A19D-4907-9354-9B5174FE59F0}"/>
                </a:ext>
              </a:extLst>
            </p:cNvPr>
            <p:cNvPicPr>
              <a:picLocks noChangeAspect="1"/>
            </p:cNvPicPr>
            <p:nvPr/>
          </p:nvPicPr>
          <p:blipFill>
            <a:blip r:embed="rId4"/>
            <a:stretch>
              <a:fillRect/>
            </a:stretch>
          </p:blipFill>
          <p:spPr>
            <a:xfrm>
              <a:off x="627381" y="1908338"/>
              <a:ext cx="7823199" cy="4087621"/>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556260" y="1844040"/>
              <a:ext cx="7970519" cy="42291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0"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2.3.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8418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762CBC1-B0FB-4D9C-9770-12F2B30ACABA}"/>
              </a:ext>
            </a:extLst>
          </p:cNvPr>
          <p:cNvSpPr/>
          <p:nvPr/>
        </p:nvSpPr>
        <p:spPr>
          <a:xfrm>
            <a:off x="1293733" y="1146305"/>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~/Toy_projects/ultrasonic_span.py (2)</a:t>
            </a:r>
          </a:p>
        </p:txBody>
      </p:sp>
      <p:sp>
        <p:nvSpPr>
          <p:cNvPr id="16" name="TextBox 15">
            <a:extLst>
              <a:ext uri="{FF2B5EF4-FFF2-40B4-BE49-F238E27FC236}">
                <a16:creationId xmlns:a16="http://schemas.microsoft.com/office/drawing/2014/main" id="{AFE4C110-EBCE-4046-822B-BCDD37AFF5B0}"/>
              </a:ext>
            </a:extLst>
          </p:cNvPr>
          <p:cNvSpPr txBox="1"/>
          <p:nvPr/>
        </p:nvSpPr>
        <p:spPr>
          <a:xfrm>
            <a:off x="4544616" y="1367314"/>
            <a:ext cx="3557393" cy="3631763"/>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10-11: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Convierta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Ultrasonic y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medidas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propósito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potenciómetro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muestra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valor entre 0 y 1. Dado que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máxima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detección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nuestro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sensor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ultrasónico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100,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escala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multiplicando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100 para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coincida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rango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span.</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redondear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valor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adecuadamente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que sea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fácil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ver.</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13-14: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imprima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mensaje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menor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intervalo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intervalo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válido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15-17: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Escriba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intervalo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timestamp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19-20: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imprimir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solo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mensaje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fuera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intervalo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agregar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mayor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intervalo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intervalo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válido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intervalo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ejecución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adecuado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Cerrar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escribir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pSp>
        <p:nvGrpSpPr>
          <p:cNvPr id="2" name="그룹 1"/>
          <p:cNvGrpSpPr/>
          <p:nvPr/>
        </p:nvGrpSpPr>
        <p:grpSpPr>
          <a:xfrm>
            <a:off x="1293732" y="1371241"/>
            <a:ext cx="3308034" cy="1798978"/>
            <a:chOff x="580388" y="1828321"/>
            <a:chExt cx="4486912" cy="2440076"/>
          </a:xfrm>
        </p:grpSpPr>
        <p:pic>
          <p:nvPicPr>
            <p:cNvPr id="8" name="그림 7">
              <a:extLst>
                <a:ext uri="{FF2B5EF4-FFF2-40B4-BE49-F238E27FC236}">
                  <a16:creationId xmlns:a16="http://schemas.microsoft.com/office/drawing/2014/main" id="{710F5B9D-A19D-4907-9354-9B5174FE59F0}"/>
                </a:ext>
              </a:extLst>
            </p:cNvPr>
            <p:cNvPicPr>
              <a:picLocks noChangeAspect="1"/>
            </p:cNvPicPr>
            <p:nvPr/>
          </p:nvPicPr>
          <p:blipFill>
            <a:blip r:embed="rId4"/>
            <a:stretch>
              <a:fillRect/>
            </a:stretch>
          </p:blipFill>
          <p:spPr>
            <a:xfrm>
              <a:off x="627381" y="1908338"/>
              <a:ext cx="4363719" cy="2280043"/>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580388" y="1828321"/>
              <a:ext cx="4486912" cy="244007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0"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2.3.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1707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7D4C0CAC-74F0-4052-ABF8-52694A431CE2}"/>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Controlar</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la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salida</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de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rango</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del sensor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ultrasónico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Terminal</a:t>
            </a:r>
          </a:p>
        </p:txBody>
      </p:sp>
      <p:sp>
        <p:nvSpPr>
          <p:cNvPr id="16" name="직사각형 15">
            <a:extLst>
              <a:ext uri="{FF2B5EF4-FFF2-40B4-BE49-F238E27FC236}">
                <a16:creationId xmlns:a16="http://schemas.microsoft.com/office/drawing/2014/main" id="{9578A7AE-DE29-4485-9579-7068DCFF4B49}"/>
              </a:ext>
            </a:extLst>
          </p:cNvPr>
          <p:cNvSpPr/>
          <p:nvPr/>
        </p:nvSpPr>
        <p:spPr>
          <a:xfrm>
            <a:off x="1385888" y="1574005"/>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el archivo de script de python.</a:t>
            </a:r>
            <a:endParaRPr lang="ko-KR" altLang="en-US" sz="975" dirty="0">
              <a:solidFill>
                <a:schemeClr val="tx1">
                  <a:lumMod val="85000"/>
                  <a:lumOff val="15000"/>
                </a:schemeClr>
              </a:solidFill>
              <a:latin typeface="Arial" panose="020B0604020202020204" pitchFamily="34" charset="0"/>
            </a:endParaRPr>
          </a:p>
        </p:txBody>
      </p:sp>
      <p:grpSp>
        <p:nvGrpSpPr>
          <p:cNvPr id="18" name="그룹 17">
            <a:extLst>
              <a:ext uri="{FF2B5EF4-FFF2-40B4-BE49-F238E27FC236}">
                <a16:creationId xmlns:a16="http://schemas.microsoft.com/office/drawing/2014/main" id="{376ABFC2-89C5-4ED1-9A53-60862497D53E}"/>
              </a:ext>
            </a:extLst>
          </p:cNvPr>
          <p:cNvGrpSpPr/>
          <p:nvPr/>
        </p:nvGrpSpPr>
        <p:grpSpPr>
          <a:xfrm>
            <a:off x="1385889" y="1837457"/>
            <a:ext cx="2591990" cy="230832"/>
            <a:chOff x="3716526" y="2460828"/>
            <a:chExt cx="3455987" cy="307776"/>
          </a:xfrm>
        </p:grpSpPr>
        <p:sp>
          <p:nvSpPr>
            <p:cNvPr id="20" name="TextBox 19">
              <a:extLst>
                <a:ext uri="{FF2B5EF4-FFF2-40B4-BE49-F238E27FC236}">
                  <a16:creationId xmlns:a16="http://schemas.microsoft.com/office/drawing/2014/main" id="{1A14B6D0-22F8-4FAB-B5FE-30625DEE13F6}"/>
                </a:ext>
              </a:extLst>
            </p:cNvPr>
            <p:cNvSpPr txBox="1"/>
            <p:nvPr/>
          </p:nvSpPr>
          <p:spPr>
            <a:xfrm>
              <a:off x="3800649" y="2460828"/>
              <a:ext cx="3371864"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ultrasonic_span.py</a:t>
              </a:r>
            </a:p>
          </p:txBody>
        </p:sp>
        <p:sp>
          <p:nvSpPr>
            <p:cNvPr id="21" name="직사각형 20">
              <a:extLst>
                <a:ext uri="{FF2B5EF4-FFF2-40B4-BE49-F238E27FC236}">
                  <a16:creationId xmlns:a16="http://schemas.microsoft.com/office/drawing/2014/main" id="{EA93CC9A-2A2D-4E96-9256-6C8D3CFE8A25}"/>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pic>
        <p:nvPicPr>
          <p:cNvPr id="22" name="그림 21">
            <a:extLst>
              <a:ext uri="{FF2B5EF4-FFF2-40B4-BE49-F238E27FC236}">
                <a16:creationId xmlns:a16="http://schemas.microsoft.com/office/drawing/2014/main" id="{920B340F-9CCF-47BC-A2B0-4314981D1EBF}"/>
              </a:ext>
            </a:extLst>
          </p:cNvPr>
          <p:cNvPicPr>
            <a:picLocks noChangeAspect="1"/>
          </p:cNvPicPr>
          <p:nvPr/>
        </p:nvPicPr>
        <p:blipFill>
          <a:blip r:embed="rId4"/>
          <a:stretch>
            <a:fillRect/>
          </a:stretch>
        </p:blipFill>
        <p:spPr>
          <a:xfrm>
            <a:off x="1390652" y="2109889"/>
            <a:ext cx="4234439" cy="149291"/>
          </a:xfrm>
          <a:prstGeom prst="rect">
            <a:avLst/>
          </a:prstGeom>
        </p:spPr>
      </p:pic>
      <p:sp>
        <p:nvSpPr>
          <p:cNvPr id="23" name="직사각형 22">
            <a:extLst>
              <a:ext uri="{FF2B5EF4-FFF2-40B4-BE49-F238E27FC236}">
                <a16:creationId xmlns:a16="http://schemas.microsoft.com/office/drawing/2014/main" id="{E94A393C-D9B9-401F-B5DB-C450FB0071A8}"/>
              </a:ext>
            </a:extLst>
          </p:cNvPr>
          <p:cNvSpPr/>
          <p:nvPr/>
        </p:nvSpPr>
        <p:spPr>
          <a:xfrm>
            <a:off x="1385888" y="2345059"/>
            <a:ext cx="6663368" cy="786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controlar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Potenciómetro</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Sensor </a:t>
            </a:r>
            <a:r>
              <a:rPr lang="en-US" altLang="ko-KR" sz="975" dirty="0" err="1">
                <a:solidFill>
                  <a:schemeClr val="tx1">
                    <a:lumMod val="85000"/>
                    <a:lumOff val="15000"/>
                  </a:schemeClr>
                </a:solidFill>
                <a:latin typeface="Arial" panose="020B0604020202020204" pitchFamily="34" charset="0"/>
              </a:rPr>
              <a:t>Ultrasónico</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cambiar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Alcance</a:t>
            </a:r>
            <a:r>
              <a:rPr lang="en-US" altLang="ko-KR" sz="975" dirty="0">
                <a:solidFill>
                  <a:schemeClr val="tx1">
                    <a:lumMod val="85000"/>
                    <a:lumOff val="15000"/>
                  </a:schemeClr>
                </a:solidFill>
                <a:latin typeface="Arial" panose="020B0604020202020204" pitchFamily="34" charset="0"/>
              </a:rPr>
              <a:t> y la </a:t>
            </a:r>
            <a:r>
              <a:rPr lang="en-US" altLang="ko-KR" sz="975" dirty="0" err="1">
                <a:solidFill>
                  <a:schemeClr val="tx1">
                    <a:lumMod val="85000"/>
                    <a:lumOff val="15000"/>
                  </a:schemeClr>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comprobar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cambios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valores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medidos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terminal.</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Si </a:t>
            </a:r>
            <a:r>
              <a:rPr lang="en-US" altLang="ko-KR" sz="975" dirty="0" err="1">
                <a:solidFill>
                  <a:schemeClr val="tx1">
                    <a:lumMod val="85000"/>
                    <a:lumOff val="15000"/>
                  </a:schemeClr>
                </a:solidFill>
                <a:latin typeface="Arial" panose="020B0604020202020204" pitchFamily="34" charset="0"/>
              </a:rPr>
              <a:t>Distancia</a:t>
            </a:r>
            <a:r>
              <a:rPr lang="en-US" altLang="ko-KR" sz="975" dirty="0">
                <a:solidFill>
                  <a:schemeClr val="tx1">
                    <a:lumMod val="85000"/>
                    <a:lumOff val="15000"/>
                  </a:schemeClr>
                </a:solidFill>
                <a:latin typeface="Arial" panose="020B0604020202020204" pitchFamily="34" charset="0"/>
              </a:rPr>
              <a:t> es mayor que </a:t>
            </a:r>
            <a:r>
              <a:rPr lang="en-US" altLang="ko-KR" sz="975" dirty="0" err="1">
                <a:solidFill>
                  <a:schemeClr val="tx1">
                    <a:lumMod val="85000"/>
                    <a:lumOff val="15000"/>
                  </a:schemeClr>
                </a:solidFill>
                <a:latin typeface="Arial" panose="020B0604020202020204" pitchFamily="34" charset="0"/>
              </a:rPr>
              <a:t>Alcance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ver</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valor </a:t>
            </a:r>
            <a:r>
              <a:rPr lang="en-US" altLang="ko-KR" sz="975" dirty="0" err="1">
                <a:solidFill>
                  <a:schemeClr val="tx1">
                    <a:lumMod val="85000"/>
                    <a:lumOff val="15000"/>
                  </a:schemeClr>
                </a:solidFill>
                <a:latin typeface="Arial" panose="020B0604020202020204" pitchFamily="34" charset="0"/>
              </a:rPr>
              <a:t>medido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muestra</a:t>
            </a:r>
            <a:r>
              <a:rPr lang="en-US" altLang="ko-KR" sz="975" dirty="0">
                <a:solidFill>
                  <a:schemeClr val="tx1">
                    <a:lumMod val="85000"/>
                    <a:lumOff val="15000"/>
                  </a:schemeClr>
                </a:solidFill>
                <a:latin typeface="Arial" panose="020B0604020202020204" pitchFamily="34" charset="0"/>
              </a:rPr>
              <a:t> junto con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mensaje</a:t>
            </a:r>
            <a:r>
              <a:rPr lang="en-US" altLang="ko-KR" sz="975" dirty="0">
                <a:solidFill>
                  <a:schemeClr val="tx1">
                    <a:lumMod val="85000"/>
                    <a:lumOff val="15000"/>
                  </a:schemeClr>
                </a:solidFill>
                <a:latin typeface="Arial" panose="020B0604020202020204" pitchFamily="34" charset="0"/>
              </a:rPr>
              <a:t> "Span!” (</a:t>
            </a:r>
            <a:r>
              <a:rPr lang="en-US" altLang="ko-KR" sz="975" dirty="0" err="1">
                <a:solidFill>
                  <a:schemeClr val="tx1">
                    <a:lumMod val="85000"/>
                    <a:lumOff val="15000"/>
                  </a:schemeClr>
                </a:solidFill>
                <a:latin typeface="Arial" panose="020B0604020202020204" pitchFamily="34" charset="0"/>
              </a:rPr>
              <a:t>alcance</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2" name="그룹 1">
            <a:extLst>
              <a:ext uri="{FF2B5EF4-FFF2-40B4-BE49-F238E27FC236}">
                <a16:creationId xmlns:a16="http://schemas.microsoft.com/office/drawing/2014/main" id="{027DF91C-7AD9-4A8E-BB5B-3195E445102D}"/>
              </a:ext>
            </a:extLst>
          </p:cNvPr>
          <p:cNvGrpSpPr/>
          <p:nvPr/>
        </p:nvGrpSpPr>
        <p:grpSpPr>
          <a:xfrm>
            <a:off x="1385888" y="3190096"/>
            <a:ext cx="4148123" cy="1351530"/>
            <a:chOff x="709616" y="4104415"/>
            <a:chExt cx="5530830" cy="1802040"/>
          </a:xfrm>
        </p:grpSpPr>
        <p:pic>
          <p:nvPicPr>
            <p:cNvPr id="24" name="그림 23">
              <a:extLst>
                <a:ext uri="{FF2B5EF4-FFF2-40B4-BE49-F238E27FC236}">
                  <a16:creationId xmlns:a16="http://schemas.microsoft.com/office/drawing/2014/main" id="{EFEF2FE9-BAE5-4B9D-8F59-074553892BB1}"/>
                </a:ext>
              </a:extLst>
            </p:cNvPr>
            <p:cNvPicPr>
              <a:picLocks noChangeAspect="1"/>
            </p:cNvPicPr>
            <p:nvPr/>
          </p:nvPicPr>
          <p:blipFill>
            <a:blip r:embed="rId5"/>
            <a:stretch>
              <a:fillRect/>
            </a:stretch>
          </p:blipFill>
          <p:spPr>
            <a:xfrm>
              <a:off x="709616" y="4104415"/>
              <a:ext cx="5530830" cy="1802040"/>
            </a:xfrm>
            <a:prstGeom prst="rect">
              <a:avLst/>
            </a:prstGeom>
          </p:spPr>
        </p:pic>
        <p:sp>
          <p:nvSpPr>
            <p:cNvPr id="25" name="직사각형 24">
              <a:extLst>
                <a:ext uri="{FF2B5EF4-FFF2-40B4-BE49-F238E27FC236}">
                  <a16:creationId xmlns:a16="http://schemas.microsoft.com/office/drawing/2014/main" id="{F71E21D8-A36E-4AA4-B626-0DDAB2B6D78B}"/>
                </a:ext>
              </a:extLst>
            </p:cNvPr>
            <p:cNvSpPr/>
            <p:nvPr/>
          </p:nvSpPr>
          <p:spPr>
            <a:xfrm>
              <a:off x="2473318" y="4691427"/>
              <a:ext cx="3610611" cy="193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chemeClr val="tx1"/>
                </a:solidFill>
              </a:endParaRPr>
            </a:p>
          </p:txBody>
        </p:sp>
      </p:grpSp>
      <p:sp>
        <p:nvSpPr>
          <p:cNvPr id="15"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2.3.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6147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762CBC1-B0FB-4D9C-9770-12F2B30ACABA}"/>
              </a:ext>
            </a:extLst>
          </p:cNvPr>
          <p:cNvSpPr/>
          <p:nvPr/>
        </p:nvSpPr>
        <p:spPr>
          <a:xfrm>
            <a:off x="1293733" y="1146305"/>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Archivo de registro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7" name="직사각형 6">
            <a:extLst>
              <a:ext uri="{FF2B5EF4-FFF2-40B4-BE49-F238E27FC236}">
                <a16:creationId xmlns:a16="http://schemas.microsoft.com/office/drawing/2014/main" id="{3B914648-BF77-4C67-B342-AB00563C761F}"/>
              </a:ext>
            </a:extLst>
          </p:cNvPr>
          <p:cNvSpPr/>
          <p:nvPr/>
        </p:nvSpPr>
        <p:spPr>
          <a:xfrm>
            <a:off x="1385888" y="1342207"/>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853" indent="-136853">
              <a:spcAft>
                <a:spcPts val="225"/>
              </a:spcAft>
              <a:buClr>
                <a:srgbClr val="193EB0"/>
              </a:buClr>
              <a:buFont typeface="SamsungOne 400" panose="020B0503030303020204" pitchFamily="34" charset="0"/>
              <a:buChar char="‣"/>
            </a:pPr>
            <a:r>
              <a:rPr lang="en-US" altLang="ko-KR" sz="975">
                <a:solidFill>
                  <a:prstClr val="black">
                    <a:lumMod val="85000"/>
                    <a:lumOff val="15000"/>
                  </a:prstClr>
                </a:solidFill>
                <a:latin typeface="Arial" panose="020B0604020202020204" pitchFamily="34" charset="0"/>
                <a:ea typeface="SamsungOne 400" panose="020B0503030303020204" pitchFamily="34" charset="0"/>
              </a:rPr>
              <a:t>Compruebe si el archivo de registro se ha creado correctamente.</a:t>
            </a:r>
            <a:endParaRPr lang="ko-KR" altLang="en-US" sz="975" dirty="0">
              <a:solidFill>
                <a:prstClr val="black">
                  <a:lumMod val="85000"/>
                  <a:lumOff val="15000"/>
                </a:prstClr>
              </a:solidFill>
              <a:latin typeface="Arial" panose="020B0604020202020204" pitchFamily="34" charset="0"/>
              <a:ea typeface="SamsungOne 400" panose="020B0503030303020204" pitchFamily="34" charset="0"/>
            </a:endParaRPr>
          </a:p>
        </p:txBody>
      </p:sp>
      <p:grpSp>
        <p:nvGrpSpPr>
          <p:cNvPr id="9" name="그룹 8">
            <a:extLst>
              <a:ext uri="{FF2B5EF4-FFF2-40B4-BE49-F238E27FC236}">
                <a16:creationId xmlns:a16="http://schemas.microsoft.com/office/drawing/2014/main" id="{C99CB43A-8E6F-412C-B784-E3BD76FA8255}"/>
              </a:ext>
            </a:extLst>
          </p:cNvPr>
          <p:cNvGrpSpPr/>
          <p:nvPr/>
        </p:nvGrpSpPr>
        <p:grpSpPr>
          <a:xfrm>
            <a:off x="1385888" y="1617295"/>
            <a:ext cx="2591990" cy="230832"/>
            <a:chOff x="3716526" y="2460828"/>
            <a:chExt cx="3455986" cy="307776"/>
          </a:xfrm>
        </p:grpSpPr>
        <p:sp>
          <p:nvSpPr>
            <p:cNvPr id="10" name="TextBox 9">
              <a:extLst>
                <a:ext uri="{FF2B5EF4-FFF2-40B4-BE49-F238E27FC236}">
                  <a16:creationId xmlns:a16="http://schemas.microsoft.com/office/drawing/2014/main" id="{29D8E4AA-5138-4DA9-83FA-AA19BE83AC0B}"/>
                </a:ext>
              </a:extLst>
            </p:cNvPr>
            <p:cNvSpPr txBox="1"/>
            <p:nvPr/>
          </p:nvSpPr>
          <p:spPr>
            <a:xfrm>
              <a:off x="3800649" y="2460828"/>
              <a:ext cx="3371863" cy="307776"/>
            </a:xfrm>
            <a:prstGeom prst="rect">
              <a:avLst/>
            </a:prstGeom>
            <a:solidFill>
              <a:schemeClr val="tx1"/>
            </a:solidFill>
          </p:spPr>
          <p:txBody>
            <a:bodyPr wrap="square" rtlCol="0">
              <a:spAutoFit/>
            </a:bodyPr>
            <a:lstStyle/>
            <a:p>
              <a:r>
                <a:rPr lang="en-US" altLang="ko-KR" sz="900" dirty="0">
                  <a:solidFill>
                    <a:schemeClr val="bg1"/>
                  </a:solidFill>
                  <a:latin typeface="Arial" panose="020B0604020202020204" pitchFamily="34" charset="0"/>
                  <a:ea typeface="SamsungOne 300C" panose="020B0306030303020204" pitchFamily="34" charset="0"/>
                </a:rPr>
                <a:t>$ ls</a:t>
              </a:r>
            </a:p>
          </p:txBody>
        </p:sp>
        <p:sp>
          <p:nvSpPr>
            <p:cNvPr id="11" name="직사각형 10">
              <a:extLst>
                <a:ext uri="{FF2B5EF4-FFF2-40B4-BE49-F238E27FC236}">
                  <a16:creationId xmlns:a16="http://schemas.microsoft.com/office/drawing/2014/main" id="{F871D6F5-A5FA-4632-90A0-B1DD68140484}"/>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pic>
        <p:nvPicPr>
          <p:cNvPr id="13" name="그림 12">
            <a:extLst>
              <a:ext uri="{FF2B5EF4-FFF2-40B4-BE49-F238E27FC236}">
                <a16:creationId xmlns:a16="http://schemas.microsoft.com/office/drawing/2014/main" id="{3EB857AA-C88B-48D5-B24C-6BF665AA747C}"/>
              </a:ext>
            </a:extLst>
          </p:cNvPr>
          <p:cNvPicPr>
            <a:picLocks noChangeAspect="1"/>
          </p:cNvPicPr>
          <p:nvPr/>
        </p:nvPicPr>
        <p:blipFill>
          <a:blip r:embed="rId4"/>
          <a:stretch>
            <a:fillRect/>
          </a:stretch>
        </p:blipFill>
        <p:spPr>
          <a:xfrm>
            <a:off x="1385889" y="1890952"/>
            <a:ext cx="4707719" cy="285317"/>
          </a:xfrm>
          <a:prstGeom prst="rect">
            <a:avLst/>
          </a:prstGeom>
        </p:spPr>
      </p:pic>
      <p:sp>
        <p:nvSpPr>
          <p:cNvPr id="14" name="직사각형 13">
            <a:extLst>
              <a:ext uri="{FF2B5EF4-FFF2-40B4-BE49-F238E27FC236}">
                <a16:creationId xmlns:a16="http://schemas.microsoft.com/office/drawing/2014/main" id="{D3662C0F-D4A4-4F4B-A440-7866D65CFE60}"/>
              </a:ext>
            </a:extLst>
          </p:cNvPr>
          <p:cNvSpPr/>
          <p:nvPr/>
        </p:nvSpPr>
        <p:spPr>
          <a:xfrm>
            <a:off x="1385888" y="2269523"/>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853" indent="-136853">
              <a:spcAft>
                <a:spcPts val="225"/>
              </a:spcAft>
              <a:buClr>
                <a:srgbClr val="193EB0"/>
              </a:buClr>
              <a:buFont typeface="SamsungOne 400" panose="020B0503030303020204" pitchFamily="34" charset="0"/>
              <a:buChar char="‣"/>
            </a:pPr>
            <a:r>
              <a:rPr lang="en-US" altLang="ko-KR" sz="975">
                <a:solidFill>
                  <a:prstClr val="black">
                    <a:lumMod val="85000"/>
                    <a:lumOff val="15000"/>
                  </a:prstClr>
                </a:solidFill>
                <a:latin typeface="Arial" panose="020B0604020202020204" pitchFamily="34" charset="0"/>
                <a:ea typeface="SamsungOne 400" panose="020B0503030303020204" pitchFamily="34" charset="0"/>
              </a:rPr>
              <a:t>Compruebe el contenido del archivo de registro.</a:t>
            </a:r>
            <a:endParaRPr lang="ko-KR" altLang="en-US" sz="975" dirty="0">
              <a:solidFill>
                <a:prstClr val="black">
                  <a:lumMod val="85000"/>
                  <a:lumOff val="15000"/>
                </a:prstClr>
              </a:solidFill>
              <a:latin typeface="Arial" panose="020B0604020202020204" pitchFamily="34" charset="0"/>
              <a:ea typeface="SamsungOne 400" panose="020B0503030303020204" pitchFamily="34" charset="0"/>
            </a:endParaRPr>
          </a:p>
        </p:txBody>
      </p:sp>
      <p:sp>
        <p:nvSpPr>
          <p:cNvPr id="17" name="TextBox 16">
            <a:extLst>
              <a:ext uri="{FF2B5EF4-FFF2-40B4-BE49-F238E27FC236}">
                <a16:creationId xmlns:a16="http://schemas.microsoft.com/office/drawing/2014/main" id="{D8BEECD4-5951-4D04-A604-221E619A613C}"/>
              </a:ext>
            </a:extLst>
          </p:cNvPr>
          <p:cNvSpPr txBox="1"/>
          <p:nvPr/>
        </p:nvSpPr>
        <p:spPr>
          <a:xfrm>
            <a:off x="5242881" y="2799253"/>
            <a:ext cx="2850751" cy="769441"/>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Alcance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No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agregaron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valores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Alcance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Distancia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Valores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agregados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registro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1" name="직사각형 20">
            <a:extLst>
              <a:ext uri="{FF2B5EF4-FFF2-40B4-BE49-F238E27FC236}">
                <a16:creationId xmlns:a16="http://schemas.microsoft.com/office/drawing/2014/main" id="{424ADD25-028F-4DF9-8E32-43490BEE9652}"/>
              </a:ext>
            </a:extLst>
          </p:cNvPr>
          <p:cNvSpPr/>
          <p:nvPr/>
        </p:nvSpPr>
        <p:spPr>
          <a:xfrm>
            <a:off x="5368070" y="3622880"/>
            <a:ext cx="1887535" cy="36912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altLang="ko-KR" sz="975" dirty="0">
                <a:solidFill>
                  <a:schemeClr val="bg1"/>
                </a:solidFill>
                <a:latin typeface="Arial" panose="020B0604020202020204" pitchFamily="34" charset="0"/>
                <a:ea typeface="SamsungOne 400" panose="020B0503030303020204" pitchFamily="34" charset="0"/>
              </a:rPr>
              <a:t>No hay</a:t>
            </a:r>
          </a:p>
          <a:p>
            <a:pPr algn="ctr" defTabSz="342900"/>
            <a:r>
              <a:rPr lang="en-US" altLang="ko-KR" sz="975" dirty="0">
                <a:solidFill>
                  <a:schemeClr val="bg1"/>
                </a:solidFill>
                <a:latin typeface="Arial" panose="020B0604020202020204" pitchFamily="34" charset="0"/>
                <a:ea typeface="SamsungOne 400" panose="020B0503030303020204" pitchFamily="34" charset="0"/>
              </a:rPr>
              <a:t>“</a:t>
            </a:r>
            <a:r>
              <a:rPr lang="en-US" altLang="ko-KR" sz="975" dirty="0" err="1">
                <a:solidFill>
                  <a:schemeClr val="bg1"/>
                </a:solidFill>
                <a:latin typeface="Arial" panose="020B0604020202020204" pitchFamily="34" charset="0"/>
                <a:ea typeface="SamsungOne 400" panose="020B0503030303020204" pitchFamily="34" charset="0"/>
              </a:rPr>
              <a:t>dist</a:t>
            </a:r>
            <a:r>
              <a:rPr lang="en-US" altLang="ko-KR" sz="975" dirty="0">
                <a:solidFill>
                  <a:schemeClr val="bg1"/>
                </a:solidFill>
                <a:latin typeface="Arial" panose="020B0604020202020204" pitchFamily="34" charset="0"/>
                <a:ea typeface="SamsungOne 400" panose="020B0503030303020204" pitchFamily="34" charset="0"/>
              </a:rPr>
              <a:t> : 48.744, span : 33.952”</a:t>
            </a:r>
            <a:endParaRPr lang="ko-KR" altLang="en-US" sz="975" dirty="0">
              <a:solidFill>
                <a:schemeClr val="bg1"/>
              </a:solidFill>
              <a:latin typeface="Arial" panose="020B0604020202020204" pitchFamily="34" charset="0"/>
              <a:ea typeface="맑은 고딕"/>
            </a:endParaRPr>
          </a:p>
        </p:txBody>
      </p:sp>
      <p:grpSp>
        <p:nvGrpSpPr>
          <p:cNvPr id="4" name="그룹 3"/>
          <p:cNvGrpSpPr/>
          <p:nvPr/>
        </p:nvGrpSpPr>
        <p:grpSpPr>
          <a:xfrm>
            <a:off x="1385889" y="2557803"/>
            <a:ext cx="3971293" cy="1274661"/>
            <a:chOff x="703263" y="3410404"/>
            <a:chExt cx="5295057" cy="1699548"/>
          </a:xfrm>
        </p:grpSpPr>
        <p:pic>
          <p:nvPicPr>
            <p:cNvPr id="18" name="그림 17">
              <a:extLst>
                <a:ext uri="{FF2B5EF4-FFF2-40B4-BE49-F238E27FC236}">
                  <a16:creationId xmlns:a16="http://schemas.microsoft.com/office/drawing/2014/main" id="{363DD04A-D4DA-4EC9-9BC2-1E8E8C013C04}"/>
                </a:ext>
              </a:extLst>
            </p:cNvPr>
            <p:cNvPicPr>
              <a:picLocks noChangeAspect="1"/>
            </p:cNvPicPr>
            <p:nvPr/>
          </p:nvPicPr>
          <p:blipFill>
            <a:blip r:embed="rId5"/>
            <a:stretch>
              <a:fillRect/>
            </a:stretch>
          </p:blipFill>
          <p:spPr>
            <a:xfrm>
              <a:off x="717782" y="3707991"/>
              <a:ext cx="5280538" cy="1401961"/>
            </a:xfrm>
            <a:prstGeom prst="rect">
              <a:avLst/>
            </a:prstGeom>
          </p:spPr>
        </p:pic>
        <p:sp>
          <p:nvSpPr>
            <p:cNvPr id="20" name="직사각형 19">
              <a:extLst>
                <a:ext uri="{FF2B5EF4-FFF2-40B4-BE49-F238E27FC236}">
                  <a16:creationId xmlns:a16="http://schemas.microsoft.com/office/drawing/2014/main" id="{7CCFE6CF-9C27-458F-8824-01141DFE1E15}"/>
                </a:ext>
              </a:extLst>
            </p:cNvPr>
            <p:cNvSpPr/>
            <p:nvPr/>
          </p:nvSpPr>
          <p:spPr>
            <a:xfrm>
              <a:off x="703264" y="4599354"/>
              <a:ext cx="5295056" cy="1392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chemeClr val="tx1"/>
                </a:solidFill>
              </a:endParaRPr>
            </a:p>
          </p:txBody>
        </p:sp>
        <p:pic>
          <p:nvPicPr>
            <p:cNvPr id="3" name="그림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263" y="3410404"/>
              <a:ext cx="5295057" cy="234295"/>
            </a:xfrm>
            <a:prstGeom prst="rect">
              <a:avLst/>
            </a:prstGeom>
          </p:spPr>
        </p:pic>
      </p:grpSp>
      <p:sp>
        <p:nvSpPr>
          <p:cNvPr id="22"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2.3.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2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4864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1;p4"/>
          <p:cNvSpPr/>
          <p:nvPr/>
        </p:nvSpPr>
        <p:spPr>
          <a:xfrm>
            <a:off x="497467" y="1878631"/>
            <a:ext cx="4132590" cy="246221"/>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Visualización</a:t>
            </a:r>
            <a:r>
              <a:rPr lang="en-US" sz="1600" dirty="0">
                <a:solidFill>
                  <a:schemeClr val="bg1"/>
                </a:solidFill>
                <a:latin typeface="Arial" panose="020B0604020202020204" pitchFamily="34" charset="0"/>
                <a:cs typeface="Arial" panose="020B0604020202020204" pitchFamily="34" charset="0"/>
              </a:rPr>
              <a:t> de </a:t>
            </a:r>
            <a:r>
              <a:rPr lang="en-US" sz="1600" dirty="0" err="1">
                <a:solidFill>
                  <a:schemeClr val="bg1"/>
                </a:solidFill>
                <a:latin typeface="Arial" panose="020B0604020202020204" pitchFamily="34" charset="0"/>
                <a:cs typeface="Arial" panose="020B0604020202020204" pitchFamily="34" charset="0"/>
              </a:rPr>
              <a:t>Datos</a:t>
            </a:r>
            <a:r>
              <a:rPr lang="en-US" sz="1600" dirty="0">
                <a:solidFill>
                  <a:schemeClr val="bg1"/>
                </a:solidFill>
                <a:latin typeface="Arial" panose="020B0604020202020204" pitchFamily="34" charset="0"/>
                <a:cs typeface="Arial" panose="020B0604020202020204" pitchFamily="34" charset="0"/>
              </a:rPr>
              <a:t> de </a:t>
            </a:r>
            <a:r>
              <a:rPr lang="en-US" sz="1600" dirty="0" err="1">
                <a:solidFill>
                  <a:schemeClr val="bg1"/>
                </a:solidFill>
                <a:latin typeface="Arial" panose="020B0604020202020204" pitchFamily="34" charset="0"/>
                <a:cs typeface="Arial" panose="020B0604020202020204" pitchFamily="34" charset="0"/>
              </a:rPr>
              <a:t>Temperatura</a:t>
            </a:r>
            <a:endParaRPr lang="en-US" sz="1600" dirty="0">
              <a:solidFill>
                <a:schemeClr val="bg1"/>
              </a:solidFill>
              <a:latin typeface="Arial" panose="020B0604020202020204" pitchFamily="34" charset="0"/>
              <a:cs typeface="Arial" panose="020B0604020202020204" pitchFamily="34" charset="0"/>
            </a:endParaRPr>
          </a:p>
        </p:txBody>
      </p:sp>
      <p:sp>
        <p:nvSpPr>
          <p:cNvPr id="6"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3. </a:t>
            </a:r>
            <a:endParaRPr sz="4049" dirty="0">
              <a:solidFill>
                <a:schemeClr val="bg1">
                  <a:lumMod val="85000"/>
                </a:schemeClr>
              </a:solidFill>
            </a:endParaRPr>
          </a:p>
        </p:txBody>
      </p:sp>
      <p:sp>
        <p:nvSpPr>
          <p:cNvPr id="8" name="직사각형 32">
            <a:extLst>
              <a:ext uri="{FF2B5EF4-FFF2-40B4-BE49-F238E27FC236}">
                <a16:creationId xmlns:a16="http://schemas.microsoft.com/office/drawing/2014/main" id="{2E299966-E9DA-49AD-A034-508597FE35B0}"/>
              </a:ext>
            </a:extLst>
          </p:cNvPr>
          <p:cNvSpPr/>
          <p:nvPr/>
        </p:nvSpPr>
        <p:spPr>
          <a:xfrm>
            <a:off x="4583417" y="1873119"/>
            <a:ext cx="3654495" cy="518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defTabSz="685800" fontAlgn="base" latinLnBrk="1">
              <a:spcBef>
                <a:spcPct val="0"/>
              </a:spcBef>
              <a:spcAft>
                <a:spcPts val="750"/>
              </a:spcAft>
              <a:buSzPct val="120000"/>
              <a:buFont typeface="Arial" panose="020B0604020202020204" pitchFamily="34" charset="0"/>
              <a:buChar char="│"/>
              <a:defRPr/>
            </a:pPr>
            <a:r>
              <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3.1. </a:t>
            </a:r>
            <a:r>
              <a:rPr kumimoji="1" lang="en-US" altLang="ko-KR" sz="1350" dirty="0" err="1">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Visualización</a:t>
            </a:r>
            <a:r>
              <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 de </a:t>
            </a:r>
            <a:r>
              <a:rPr kumimoji="1" lang="en-US" altLang="ko-KR" sz="1350" dirty="0" err="1">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rPr>
              <a:t>datos</a:t>
            </a:r>
            <a:endParaRPr kumimoji="1" lang="en-US" altLang="ko-KR" sz="1350" dirty="0">
              <a:solidFill>
                <a:prstClr val="black">
                  <a:lumMod val="75000"/>
                  <a:lumOff val="25000"/>
                </a:prstClr>
              </a:solidFill>
              <a:latin typeface="Arial" panose="020B0604020202020204" pitchFamily="34" charset="0"/>
              <a:ea typeface="SamsungOne-700" panose="020B0803030303020204" pitchFamily="34" charset="0"/>
              <a:cs typeface="Arial" panose="020B0604020202020204" pitchFamily="34" charset="0"/>
            </a:endParaRP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rPr>
              <a:t>3.2. Proyecto de </a:t>
            </a:r>
            <a:r>
              <a:rPr lang="en-US" altLang="ko-KR" sz="1350" dirty="0" err="1">
                <a:solidFill>
                  <a:srgbClr val="A6A6A6"/>
                </a:solidFill>
                <a:latin typeface="Arial" panose="020B0604020202020204" pitchFamily="34" charset="0"/>
                <a:ea typeface="SamsungOne 400" panose="020B0503030303020204" pitchFamily="34" charset="0"/>
                <a:cs typeface="Arial" panose="020B0604020202020204" pitchFamily="34" charset="0"/>
              </a:rPr>
              <a:t>Juguete</a:t>
            </a:r>
            <a:endParaRPr lang="en-US" altLang="ko-KR" sz="1350" dirty="0">
              <a:solidFill>
                <a:srgbClr val="A6A6A6"/>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35528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LED</a:t>
            </a:r>
          </a:p>
        </p:txBody>
      </p:sp>
      <p:sp>
        <p:nvSpPr>
          <p:cNvPr id="10" name="직사각형 9">
            <a:extLst>
              <a:ext uri="{FF2B5EF4-FFF2-40B4-BE49-F238E27FC236}">
                <a16:creationId xmlns:a16="http://schemas.microsoft.com/office/drawing/2014/main" id="{DA1363AA-3AFD-4660-A7A4-6E18C2F1B878}"/>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¿Qué es LED?</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13" name="직사각형 12">
            <a:extLst>
              <a:ext uri="{FF2B5EF4-FFF2-40B4-BE49-F238E27FC236}">
                <a16:creationId xmlns:a16="http://schemas.microsoft.com/office/drawing/2014/main" id="{E205E651-6989-43C3-A2CB-5CE9707F71B2}"/>
              </a:ext>
            </a:extLst>
          </p:cNvPr>
          <p:cNvSpPr/>
          <p:nvPr/>
        </p:nvSpPr>
        <p:spPr>
          <a:xfrm>
            <a:off x="3493056" y="1574005"/>
            <a:ext cx="4456623" cy="2821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solidFill>
                <a:latin typeface="Arial" panose="020B0604020202020204" pitchFamily="34" charset="0"/>
                <a:ea typeface="SamsungOne 400" panose="020B0503030303020204" pitchFamily="34" charset="0"/>
              </a:rPr>
              <a:t>Un </a:t>
            </a:r>
            <a:r>
              <a:rPr lang="en-US" altLang="ko-KR" sz="975" dirty="0" err="1">
                <a:solidFill>
                  <a:srgbClr val="0033FF"/>
                </a:solidFill>
                <a:latin typeface="Arial" panose="020B0604020202020204" pitchFamily="34" charset="0"/>
                <a:ea typeface="SamsungOne 400" panose="020B0503030303020204" pitchFamily="34" charset="0"/>
              </a:rPr>
              <a:t>diodo</a:t>
            </a:r>
            <a:r>
              <a:rPr lang="en-US" altLang="ko-KR" sz="975" dirty="0">
                <a:solidFill>
                  <a:srgbClr val="0033FF"/>
                </a:solidFill>
                <a:latin typeface="Arial" panose="020B0604020202020204" pitchFamily="34" charset="0"/>
                <a:ea typeface="SamsungOne 400" panose="020B0503030303020204" pitchFamily="34" charset="0"/>
              </a:rPr>
              <a:t> </a:t>
            </a:r>
            <a:r>
              <a:rPr lang="en-US" altLang="ko-KR" sz="975" dirty="0" err="1">
                <a:solidFill>
                  <a:srgbClr val="0033FF"/>
                </a:solidFill>
                <a:latin typeface="Arial" panose="020B0604020202020204" pitchFamily="34" charset="0"/>
                <a:ea typeface="SamsungOne 400" panose="020B0503030303020204" pitchFamily="34" charset="0"/>
              </a:rPr>
              <a:t>emisor</a:t>
            </a:r>
            <a:r>
              <a:rPr lang="en-US" altLang="ko-KR" sz="975" dirty="0">
                <a:solidFill>
                  <a:srgbClr val="0033FF"/>
                </a:solidFill>
                <a:latin typeface="Arial" panose="020B0604020202020204" pitchFamily="34" charset="0"/>
                <a:ea typeface="SamsungOne 400" panose="020B0503030303020204" pitchFamily="34" charset="0"/>
              </a:rPr>
              <a:t> de luz (LED) </a:t>
            </a:r>
            <a:r>
              <a:rPr lang="en-US" altLang="ko-KR" sz="975" dirty="0">
                <a:solidFill>
                  <a:schemeClr val="tx1"/>
                </a:solidFill>
                <a:latin typeface="Arial" panose="020B0604020202020204" pitchFamily="34" charset="0"/>
                <a:ea typeface="SamsungOne 400" panose="020B0503030303020204" pitchFamily="34" charset="0"/>
              </a:rPr>
              <a:t>es </a:t>
            </a:r>
            <a:r>
              <a:rPr lang="en-US" altLang="ko-KR" sz="975" dirty="0" err="1">
                <a:solidFill>
                  <a:schemeClr val="tx1"/>
                </a:solidFill>
                <a:latin typeface="Arial" panose="020B0604020202020204" pitchFamily="34" charset="0"/>
                <a:ea typeface="SamsungOne 400" panose="020B0503030303020204" pitchFamily="34" charset="0"/>
              </a:rPr>
              <a:t>una</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fuente</a:t>
            </a:r>
            <a:r>
              <a:rPr lang="en-US" altLang="ko-KR" sz="975" dirty="0">
                <a:solidFill>
                  <a:schemeClr val="tx1"/>
                </a:solidFill>
                <a:latin typeface="Arial" panose="020B0604020202020204" pitchFamily="34" charset="0"/>
                <a:ea typeface="SamsungOne 400" panose="020B0503030303020204" pitchFamily="34" charset="0"/>
              </a:rPr>
              <a:t> de luz </a:t>
            </a:r>
            <a:r>
              <a:rPr lang="en-US" altLang="ko-KR" sz="975" dirty="0" err="1">
                <a:solidFill>
                  <a:schemeClr val="tx1"/>
                </a:solidFill>
                <a:latin typeface="Arial" panose="020B0604020202020204" pitchFamily="34" charset="0"/>
                <a:ea typeface="SamsungOne 400" panose="020B0503030303020204" pitchFamily="34" charset="0"/>
              </a:rPr>
              <a:t>semiconductora</a:t>
            </a:r>
            <a:r>
              <a:rPr lang="en-US" altLang="ko-KR" sz="975" dirty="0">
                <a:solidFill>
                  <a:schemeClr val="tx1"/>
                </a:solidFill>
                <a:latin typeface="Arial" panose="020B0604020202020204" pitchFamily="34" charset="0"/>
                <a:ea typeface="SamsungOne 400" panose="020B0503030303020204" pitchFamily="34" charset="0"/>
              </a:rPr>
              <a:t> que </a:t>
            </a:r>
            <a:r>
              <a:rPr lang="en-US" altLang="ko-KR" sz="975" dirty="0" err="1">
                <a:solidFill>
                  <a:schemeClr val="tx1"/>
                </a:solidFill>
                <a:latin typeface="Arial" panose="020B0604020202020204" pitchFamily="34" charset="0"/>
                <a:ea typeface="SamsungOne 400" panose="020B0503030303020204" pitchFamily="34" charset="0"/>
              </a:rPr>
              <a:t>emite</a:t>
            </a:r>
            <a:r>
              <a:rPr lang="en-US" altLang="ko-KR" sz="975" dirty="0">
                <a:solidFill>
                  <a:schemeClr val="tx1"/>
                </a:solidFill>
                <a:latin typeface="Arial" panose="020B0604020202020204" pitchFamily="34" charset="0"/>
                <a:ea typeface="SamsungOne 400" panose="020B0503030303020204" pitchFamily="34" charset="0"/>
              </a:rPr>
              <a:t> luz </a:t>
            </a:r>
            <a:r>
              <a:rPr lang="en-US" altLang="ko-KR" sz="975" dirty="0" err="1">
                <a:solidFill>
                  <a:schemeClr val="tx1"/>
                </a:solidFill>
                <a:latin typeface="Arial" panose="020B0604020202020204" pitchFamily="34" charset="0"/>
                <a:ea typeface="SamsungOne 400" panose="020B0503030303020204" pitchFamily="34" charset="0"/>
              </a:rPr>
              <a:t>cuando</a:t>
            </a:r>
            <a:r>
              <a:rPr lang="en-US" altLang="ko-KR" sz="975" dirty="0">
                <a:solidFill>
                  <a:schemeClr val="tx1"/>
                </a:solidFill>
                <a:latin typeface="Arial" panose="020B0604020202020204" pitchFamily="34" charset="0"/>
                <a:ea typeface="SamsungOne 400" panose="020B0503030303020204" pitchFamily="34" charset="0"/>
              </a:rPr>
              <a:t> la </a:t>
            </a:r>
            <a:r>
              <a:rPr lang="en-US" altLang="ko-KR" sz="975" dirty="0" err="1">
                <a:solidFill>
                  <a:schemeClr val="tx1"/>
                </a:solidFill>
                <a:latin typeface="Arial" panose="020B0604020202020204" pitchFamily="34" charset="0"/>
                <a:ea typeface="SamsungOne 400" panose="020B0503030303020204" pitchFamily="34" charset="0"/>
              </a:rPr>
              <a:t>corriente</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fluye</a:t>
            </a:r>
            <a:r>
              <a:rPr lang="en-US" altLang="ko-KR" sz="975" dirty="0">
                <a:solidFill>
                  <a:schemeClr val="tx1"/>
                </a:solidFill>
                <a:latin typeface="Arial" panose="020B0604020202020204" pitchFamily="34" charset="0"/>
                <a:ea typeface="SamsungOne 400" panose="020B0503030303020204" pitchFamily="34" charset="0"/>
              </a:rPr>
              <a:t> a </a:t>
            </a:r>
            <a:r>
              <a:rPr lang="en-US" altLang="ko-KR" sz="975" dirty="0" err="1">
                <a:solidFill>
                  <a:schemeClr val="tx1"/>
                </a:solidFill>
                <a:latin typeface="Arial" panose="020B0604020202020204" pitchFamily="34" charset="0"/>
                <a:ea typeface="SamsungOne 400" panose="020B0503030303020204" pitchFamily="34" charset="0"/>
              </a:rPr>
              <a:t>través</a:t>
            </a:r>
            <a:r>
              <a:rPr lang="en-US" altLang="ko-KR" sz="975" dirty="0">
                <a:solidFill>
                  <a:schemeClr val="tx1"/>
                </a:solidFill>
                <a:latin typeface="Arial" panose="020B0604020202020204" pitchFamily="34" charset="0"/>
                <a:ea typeface="SamsungOne 400" panose="020B0503030303020204" pitchFamily="34" charset="0"/>
              </a:rPr>
              <a:t> de </a:t>
            </a:r>
            <a:r>
              <a:rPr lang="en-US" altLang="ko-KR" sz="975" dirty="0" err="1">
                <a:solidFill>
                  <a:schemeClr val="tx1"/>
                </a:solidFill>
                <a:latin typeface="Arial" panose="020B0604020202020204" pitchFamily="34" charset="0"/>
                <a:ea typeface="SamsungOne 400" panose="020B0503030303020204" pitchFamily="34" charset="0"/>
              </a:rPr>
              <a:t>ella</a:t>
            </a:r>
            <a:r>
              <a:rPr lang="en-US" altLang="ko-KR" sz="975" dirty="0">
                <a:solidFill>
                  <a:schemeClr val="tx1"/>
                </a:solidFill>
                <a:latin typeface="Arial" panose="020B0604020202020204" pitchFamily="34" charset="0"/>
                <a:ea typeface="SamsungOne 400" panose="020B0503030303020204" pitchFamily="34" charset="0"/>
              </a:rPr>
              <a:t>.</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Los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tienen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muchas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ventajas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luz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incandescente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menor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consumo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energía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útil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larga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mayor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robustez</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física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pequeño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conmutación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rápida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Los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también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tienen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muchas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desventajas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limitaciones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eléctricas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bajo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voltaje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generalmente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alimentación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CC (no CA),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incapacidad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proporcionar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iluminación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constante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alimentación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eléctrica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CC o CA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pulsante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menor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temperatura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máxima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funcionamiento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temperatura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almacenamiento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corriente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fluye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ánodo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cátodo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normal.</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Hay GPIO y GPIO Zero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controlar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Raspberry Pi.</a:t>
            </a:r>
          </a:p>
          <a:p>
            <a:pPr marL="136922" indent="-136922">
              <a:spcAft>
                <a:spcPts val="600"/>
              </a:spcAft>
              <a:buClr>
                <a:srgbClr val="193EB0"/>
              </a:buClr>
              <a:buFont typeface="SamsungOne 400" panose="020B0503030303020204" pitchFamily="34" charset="0"/>
              <a:buChar char="‣"/>
            </a:pP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Veamos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cómo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controlar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ejemplos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control de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GPIO Zero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implementación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eficiente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id="{DC9F53CC-9F75-4471-A909-740F24630CCC}"/>
              </a:ext>
            </a:extLst>
          </p:cNvPr>
          <p:cNvSpPr/>
          <p:nvPr/>
        </p:nvSpPr>
        <p:spPr>
          <a:xfrm>
            <a:off x="1277541" y="1624013"/>
            <a:ext cx="2101216" cy="30692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1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LED de Control</a:t>
            </a: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pic>
        <p:nvPicPr>
          <p:cNvPr id="4" name="Picture 3" descr="Diagram of a diagram of a transistor&#10;&#10;Description automatically generated">
            <a:extLst>
              <a:ext uri="{FF2B5EF4-FFF2-40B4-BE49-F238E27FC236}">
                <a16:creationId xmlns:a16="http://schemas.microsoft.com/office/drawing/2014/main" id="{578462B0-9A72-B4D7-6218-8F1EE060E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511" y="1655764"/>
            <a:ext cx="2056999" cy="3037538"/>
          </a:xfrm>
          <a:prstGeom prst="rect">
            <a:avLst/>
          </a:prstGeom>
        </p:spPr>
      </p:pic>
    </p:spTree>
    <p:extLst>
      <p:ext uri="{BB962C8B-B14F-4D97-AF65-F5344CB8AC3E}">
        <p14:creationId xmlns:p14="http://schemas.microsoft.com/office/powerpoint/2010/main" val="1744577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7D4C0CAC-74F0-4052-ABF8-52694A431CE2}"/>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Visualización</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1293733" y="1395538"/>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Obtenga información de los datos visualizados</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1378506" y="1591150"/>
            <a:ext cx="6571174" cy="1840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La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es </a:t>
            </a:r>
            <a:r>
              <a:rPr lang="en-US" altLang="ko-KR" sz="975" dirty="0" err="1">
                <a:solidFill>
                  <a:srgbClr val="0033FF"/>
                </a:solidFill>
                <a:latin typeface="Arial" panose="020B0604020202020204" pitchFamily="34" charset="0"/>
              </a:rPr>
              <a:t>el</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proceso</a:t>
            </a:r>
            <a:r>
              <a:rPr lang="en-US" altLang="ko-KR" sz="975" dirty="0">
                <a:solidFill>
                  <a:srgbClr val="0033FF"/>
                </a:solidFill>
                <a:latin typeface="Arial" panose="020B0604020202020204" pitchFamily="34" charset="0"/>
              </a:rPr>
              <a:t> de </a:t>
            </a:r>
            <a:r>
              <a:rPr lang="en-US" altLang="ko-KR" sz="975" dirty="0" err="1">
                <a:solidFill>
                  <a:srgbClr val="0033FF"/>
                </a:solidFill>
                <a:latin typeface="Arial" panose="020B0604020202020204" pitchFamily="34" charset="0"/>
              </a:rPr>
              <a:t>expresar</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visualmente</a:t>
            </a:r>
            <a:r>
              <a:rPr lang="en-US" altLang="ko-KR" sz="975" dirty="0">
                <a:solidFill>
                  <a:srgbClr val="0033FF"/>
                </a:solidFill>
                <a:latin typeface="Arial" panose="020B0604020202020204" pitchFamily="34" charset="0"/>
              </a:rPr>
              <a:t> y </a:t>
            </a:r>
            <a:r>
              <a:rPr lang="en-US" altLang="ko-KR" sz="975" dirty="0" err="1">
                <a:solidFill>
                  <a:srgbClr val="0033FF"/>
                </a:solidFill>
                <a:latin typeface="Arial" panose="020B0604020202020204" pitchFamily="34" charset="0"/>
              </a:rPr>
              <a:t>entregar</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resultados</a:t>
            </a:r>
            <a:r>
              <a:rPr lang="en-US" altLang="ko-KR" sz="975" dirty="0">
                <a:solidFill>
                  <a:srgbClr val="0033FF"/>
                </a:solidFill>
                <a:latin typeface="Arial" panose="020B0604020202020204" pitchFamily="34" charset="0"/>
              </a:rPr>
              <a:t> de </a:t>
            </a:r>
            <a:r>
              <a:rPr lang="en-US" altLang="ko-KR" sz="975" dirty="0" err="1">
                <a:solidFill>
                  <a:srgbClr val="0033FF"/>
                </a:solidFill>
                <a:latin typeface="Arial" panose="020B0604020202020204" pitchFamily="34" charset="0"/>
              </a:rPr>
              <a:t>análisis</a:t>
            </a:r>
            <a:r>
              <a:rPr lang="en-US" altLang="ko-KR" sz="975" dirty="0">
                <a:solidFill>
                  <a:srgbClr val="0033FF"/>
                </a:solidFill>
                <a:latin typeface="Arial" panose="020B0604020202020204" pitchFamily="34" charset="0"/>
              </a:rPr>
              <a:t> de </a:t>
            </a:r>
            <a:r>
              <a:rPr lang="en-US" altLang="ko-KR" sz="975" dirty="0" err="1">
                <a:solidFill>
                  <a:srgbClr val="0033FF"/>
                </a:solidFill>
                <a:latin typeface="Arial" panose="020B0604020202020204" pitchFamily="34" charset="0"/>
              </a:rPr>
              <a:t>datos</a:t>
            </a:r>
            <a:r>
              <a:rPr lang="en-US" altLang="ko-KR" sz="975" dirty="0">
                <a:solidFill>
                  <a:srgbClr val="0033FF"/>
                </a:solidFill>
                <a:latin typeface="Arial" panose="020B0604020202020204" pitchFamily="34" charset="0"/>
              </a:rPr>
              <a:t> para </a:t>
            </a:r>
            <a:r>
              <a:rPr lang="en-US" altLang="ko-KR" sz="975" dirty="0" err="1">
                <a:solidFill>
                  <a:srgbClr val="0033FF"/>
                </a:solidFill>
                <a:latin typeface="Arial" panose="020B0604020202020204" pitchFamily="34" charset="0"/>
              </a:rPr>
              <a:t>una</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fácil</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comprensión</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La </a:t>
            </a:r>
            <a:r>
              <a:rPr lang="en-US" altLang="ko-KR" sz="975" dirty="0" err="1">
                <a:solidFill>
                  <a:schemeClr val="tx1">
                    <a:lumMod val="85000"/>
                    <a:lumOff val="15000"/>
                  </a:schemeClr>
                </a:solidFill>
                <a:latin typeface="Arial" panose="020B0604020202020204" pitchFamily="34" charset="0"/>
              </a:rPr>
              <a:t>necesidad</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aumenta</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representar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visualmente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numerosas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piezas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información</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proporcionar</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información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necesaria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manera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eficiente</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clara</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La </a:t>
            </a:r>
            <a:r>
              <a:rPr lang="en-US" altLang="ko-KR" sz="975" dirty="0" err="1">
                <a:solidFill>
                  <a:schemeClr val="tx1">
                    <a:lumMod val="85000"/>
                    <a:lumOff val="15000"/>
                  </a:schemeClr>
                </a:solidFill>
                <a:latin typeface="Arial" panose="020B0604020202020204" pitchFamily="34" charset="0"/>
              </a:rPr>
              <a:t>técnica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tradicional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consiste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principalmente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mostrar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información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estadística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sobre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registros</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sistema</a:t>
            </a:r>
            <a:r>
              <a:rPr lang="en-US" altLang="ko-KR" sz="975" dirty="0">
                <a:solidFill>
                  <a:schemeClr val="tx1">
                    <a:lumMod val="85000"/>
                    <a:lumOff val="15000"/>
                  </a:schemeClr>
                </a:solidFill>
                <a:latin typeface="Arial" panose="020B0604020202020204" pitchFamily="34" charset="0"/>
              </a:rPr>
              <a:t> o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resultados</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análisis</a:t>
            </a:r>
            <a:r>
              <a:rPr lang="en-US" altLang="ko-KR" sz="975" dirty="0">
                <a:solidFill>
                  <a:schemeClr val="tx1">
                    <a:lumMod val="85000"/>
                    <a:lumOff val="15000"/>
                  </a:schemeClr>
                </a:solidFill>
                <a:latin typeface="Arial" panose="020B0604020202020204" pitchFamily="34" charset="0"/>
              </a:rPr>
              <a:t> experimental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gráficos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términos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 de big data, </a:t>
            </a:r>
            <a:r>
              <a:rPr lang="en-US" altLang="ko-KR" sz="975" dirty="0" err="1">
                <a:solidFill>
                  <a:schemeClr val="tx1">
                    <a:lumMod val="85000"/>
                    <a:lumOff val="15000"/>
                  </a:schemeClr>
                </a:solidFill>
                <a:latin typeface="Arial" panose="020B0604020202020204" pitchFamily="34" charset="0"/>
              </a:rPr>
              <a:t>existen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restricciones</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visualizar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todos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Junto con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elementos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técnicos</a:t>
            </a:r>
            <a:r>
              <a:rPr lang="en-US" altLang="ko-KR" sz="975" dirty="0">
                <a:solidFill>
                  <a:schemeClr val="tx1">
                    <a:lumMod val="85000"/>
                    <a:lumOff val="15000"/>
                  </a:schemeClr>
                </a:solidFill>
                <a:latin typeface="Arial" panose="020B0604020202020204" pitchFamily="34" charset="0"/>
              </a:rPr>
              <a:t> de la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importancia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elementos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metodológicos</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ayudan</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resumir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poder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verlos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inmediatamente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aumenta</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Vamos</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utilizar</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rgbClr val="0033FF"/>
                </a:solidFill>
                <a:latin typeface="Arial" panose="020B0604020202020204" pitchFamily="34" charset="0"/>
              </a:rPr>
              <a:t>librería</a:t>
            </a:r>
            <a:r>
              <a:rPr lang="en-US" altLang="ko-KR" sz="975" dirty="0">
                <a:solidFill>
                  <a:srgbClr val="0033FF"/>
                </a:solidFill>
                <a:latin typeface="Arial" panose="020B0604020202020204" pitchFamily="34" charset="0"/>
              </a:rPr>
              <a:t> matplotlib</a:t>
            </a:r>
            <a:r>
              <a:rPr lang="en-US" altLang="ko-KR" sz="975" dirty="0">
                <a:solidFill>
                  <a:schemeClr val="tx1">
                    <a:lumMod val="85000"/>
                    <a:lumOff val="15000"/>
                  </a:schemeClr>
                </a:solidFill>
                <a:latin typeface="Arial" panose="020B0604020202020204" pitchFamily="34" charset="0"/>
              </a:rPr>
              <a:t>, que es la </a:t>
            </a:r>
            <a:r>
              <a:rPr lang="en-US" altLang="ko-KR" sz="975" dirty="0" err="1">
                <a:solidFill>
                  <a:schemeClr val="tx1">
                    <a:lumMod val="85000"/>
                    <a:lumOff val="15000"/>
                  </a:schemeClr>
                </a:solidFill>
                <a:latin typeface="Arial" panose="020B0604020202020204" pitchFamily="34" charset="0"/>
              </a:rPr>
              <a:t>más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básica</a:t>
            </a:r>
            <a:r>
              <a:rPr lang="en-US" altLang="ko-KR" sz="975" dirty="0">
                <a:solidFill>
                  <a:schemeClr val="tx1">
                    <a:lumMod val="85000"/>
                    <a:lumOff val="15000"/>
                  </a:schemeClr>
                </a:solidFill>
                <a:latin typeface="Arial" panose="020B0604020202020204" pitchFamily="34" charset="0"/>
              </a:rPr>
              <a:t> y popular.</a:t>
            </a:r>
            <a:endParaRPr lang="ko-KR" altLang="en-US" sz="975" dirty="0">
              <a:solidFill>
                <a:schemeClr val="tx1">
                  <a:lumMod val="85000"/>
                  <a:lumOff val="15000"/>
                </a:schemeClr>
              </a:solidFill>
              <a:latin typeface="Arial" panose="020B0604020202020204" pitchFamily="34" charset="0"/>
            </a:endParaRPr>
          </a:p>
        </p:txBody>
      </p:sp>
      <p:grpSp>
        <p:nvGrpSpPr>
          <p:cNvPr id="2" name="그룹 1"/>
          <p:cNvGrpSpPr/>
          <p:nvPr/>
        </p:nvGrpSpPr>
        <p:grpSpPr>
          <a:xfrm>
            <a:off x="3192480" y="3465451"/>
            <a:ext cx="2943225" cy="1575618"/>
            <a:chOff x="558800" y="2157730"/>
            <a:chExt cx="3924300" cy="2100824"/>
          </a:xfrm>
        </p:grpSpPr>
        <p:sp>
          <p:nvSpPr>
            <p:cNvPr id="21" name="직사각형 20">
              <a:extLst>
                <a:ext uri="{FF2B5EF4-FFF2-40B4-BE49-F238E27FC236}">
                  <a16:creationId xmlns:a16="http://schemas.microsoft.com/office/drawing/2014/main" id="{DDCFBAE3-88E4-4634-8419-549E0FD3564E}"/>
                </a:ext>
              </a:extLst>
            </p:cNvPr>
            <p:cNvSpPr/>
            <p:nvPr/>
          </p:nvSpPr>
          <p:spPr>
            <a:xfrm>
              <a:off x="558800" y="2157730"/>
              <a:ext cx="3924300" cy="175102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13" name="그림 12">
              <a:extLst>
                <a:ext uri="{FF2B5EF4-FFF2-40B4-BE49-F238E27FC236}">
                  <a16:creationId xmlns:a16="http://schemas.microsoft.com/office/drawing/2014/main" id="{45E7E7A4-81AB-4F6B-A9EC-02FBB964623B}"/>
                </a:ext>
              </a:extLst>
            </p:cNvPr>
            <p:cNvPicPr>
              <a:picLocks noChangeAspect="1"/>
            </p:cNvPicPr>
            <p:nvPr/>
          </p:nvPicPr>
          <p:blipFill>
            <a:blip r:embed="rId4"/>
            <a:stretch>
              <a:fillRect/>
            </a:stretch>
          </p:blipFill>
          <p:spPr>
            <a:xfrm>
              <a:off x="703263" y="2276265"/>
              <a:ext cx="3660507" cy="1502140"/>
            </a:xfrm>
            <a:prstGeom prst="rect">
              <a:avLst/>
            </a:prstGeom>
          </p:spPr>
        </p:pic>
        <p:sp>
          <p:nvSpPr>
            <p:cNvPr id="14" name="TextBox 13">
              <a:extLst>
                <a:ext uri="{FF2B5EF4-FFF2-40B4-BE49-F238E27FC236}">
                  <a16:creationId xmlns:a16="http://schemas.microsoft.com/office/drawing/2014/main" id="{F05A22AD-87B7-4ECA-98E6-721E225E64A4}"/>
                </a:ext>
              </a:extLst>
            </p:cNvPr>
            <p:cNvSpPr txBox="1"/>
            <p:nvPr/>
          </p:nvSpPr>
          <p:spPr>
            <a:xfrm>
              <a:off x="558800" y="3966954"/>
              <a:ext cx="39243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 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050">
                  <a:solidFill>
                    <a:schemeClr val="tx1">
                      <a:lumMod val="85000"/>
                      <a:lumOff val="15000"/>
                    </a:schemeClr>
                  </a:solidFill>
                  <a:latin typeface="Arial" panose="020B0604020202020204" pitchFamily="34" charset="0"/>
                  <a:ea typeface="SamsungOne 700" panose="020B0803030303020204" pitchFamily="34" charset="0"/>
                </a:rPr>
                <a:t>Ejemplos de visualización de datos</a:t>
              </a:r>
              <a:endParaRPr lang="fi-FI" altLang="ko-KR" sz="1050" dirty="0">
                <a:solidFill>
                  <a:schemeClr val="tx1">
                    <a:lumMod val="85000"/>
                    <a:lumOff val="15000"/>
                  </a:schemeClr>
                </a:solidFill>
                <a:latin typeface="Arial" panose="020B0604020202020204" pitchFamily="34" charset="0"/>
                <a:ea typeface="SamsungOne 700" panose="020B0803030303020204" pitchFamily="34" charset="0"/>
              </a:endParaRPr>
            </a:p>
          </p:txBody>
        </p:sp>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Visualización</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datos</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4267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7D4C0CAC-74F0-4052-ABF8-52694A431CE2}"/>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Usar matplotlib.pyplot</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Dibujar gráfico de líneas simple</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1385888" y="1574005"/>
            <a:ext cx="6372225" cy="786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La </a:t>
            </a:r>
            <a:r>
              <a:rPr lang="en-US" altLang="ko-KR" sz="975" dirty="0" err="1">
                <a:solidFill>
                  <a:schemeClr val="tx1">
                    <a:lumMod val="85000"/>
                    <a:lumOff val="15000"/>
                  </a:schemeClr>
                </a:solidFill>
                <a:latin typeface="Arial" panose="020B0604020202020204" pitchFamily="34" charset="0"/>
              </a:rPr>
              <a:t>estructura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utilizada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principalmente</a:t>
            </a:r>
            <a:r>
              <a:rPr lang="en-US" altLang="ko-KR" sz="975" dirty="0">
                <a:solidFill>
                  <a:schemeClr val="tx1">
                    <a:lumMod val="85000"/>
                    <a:lumOff val="15000"/>
                  </a:schemeClr>
                </a:solidFill>
                <a:latin typeface="Arial" panose="020B0604020202020204" pitchFamily="34" charset="0"/>
              </a:rPr>
              <a:t> para la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 es </a:t>
            </a:r>
            <a:r>
              <a:rPr lang="en-US" altLang="ko-KR" sz="975" dirty="0" err="1">
                <a:solidFill>
                  <a:schemeClr val="tx1">
                    <a:lumMod val="85000"/>
                    <a:lumOff val="15000"/>
                  </a:schemeClr>
                </a:solidFill>
                <a:latin typeface="Arial" panose="020B0604020202020204" pitchFamily="34" charset="0"/>
              </a:rPr>
              <a:t>DataFrame</a:t>
            </a:r>
            <a:r>
              <a:rPr lang="en-US" altLang="ko-KR" sz="975" dirty="0">
                <a:solidFill>
                  <a:schemeClr val="tx1">
                    <a:lumMod val="85000"/>
                    <a:lumOff val="15000"/>
                  </a:schemeClr>
                </a:solidFill>
                <a:latin typeface="Arial" panose="020B0604020202020204" pitchFamily="34" charset="0"/>
              </a:rPr>
              <a:t> de pandas. Para </a:t>
            </a:r>
            <a:r>
              <a:rPr lang="en-US" altLang="ko-KR" sz="975" dirty="0" err="1">
                <a:solidFill>
                  <a:schemeClr val="tx1">
                    <a:lumMod val="85000"/>
                    <a:lumOff val="15000"/>
                  </a:schemeClr>
                </a:solidFill>
                <a:latin typeface="Arial" panose="020B0604020202020204" pitchFamily="34" charset="0"/>
              </a:rPr>
              <a:t>aquellos</a:t>
            </a:r>
            <a:r>
              <a:rPr lang="en-US" altLang="ko-KR" sz="975" dirty="0">
                <a:solidFill>
                  <a:schemeClr val="tx1">
                    <a:lumMod val="85000"/>
                    <a:lumOff val="15000"/>
                  </a:schemeClr>
                </a:solidFill>
                <a:latin typeface="Arial" panose="020B0604020202020204" pitchFamily="34" charset="0"/>
              </a:rPr>
              <a:t> que no </a:t>
            </a:r>
            <a:r>
              <a:rPr lang="en-US" altLang="ko-KR" sz="975" dirty="0" err="1">
                <a:solidFill>
                  <a:schemeClr val="tx1">
                    <a:lumMod val="85000"/>
                    <a:lumOff val="15000"/>
                  </a:schemeClr>
                </a:solidFill>
                <a:latin typeface="Arial" panose="020B0604020202020204" pitchFamily="34" charset="0"/>
              </a:rPr>
              <a:t>estén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familiarizados</a:t>
            </a:r>
            <a:r>
              <a:rPr lang="en-US" altLang="ko-KR" sz="975" dirty="0">
                <a:solidFill>
                  <a:schemeClr val="tx1">
                    <a:lumMod val="85000"/>
                    <a:lumOff val="15000"/>
                  </a:schemeClr>
                </a:solidFill>
                <a:latin typeface="Arial" panose="020B0604020202020204" pitchFamily="34" charset="0"/>
              </a:rPr>
              <a:t> con la </a:t>
            </a:r>
            <a:r>
              <a:rPr lang="en-US" altLang="ko-KR" sz="975" dirty="0" err="1">
                <a:solidFill>
                  <a:schemeClr val="tx1">
                    <a:lumMod val="85000"/>
                    <a:lumOff val="15000"/>
                  </a:schemeClr>
                </a:solidFill>
                <a:latin typeface="Arial" panose="020B0604020202020204" pitchFamily="34" charset="0"/>
              </a:rPr>
              <a:t>estructura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DataFrame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vamos</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utilizar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rgbClr val="0033FF"/>
                </a:solidFill>
                <a:latin typeface="Arial" panose="020B0604020202020204" pitchFamily="34" charset="0"/>
              </a:rPr>
              <a:t>tipos</a:t>
            </a:r>
            <a:r>
              <a:rPr lang="en-US" altLang="ko-KR" sz="975" dirty="0">
                <a:solidFill>
                  <a:srgbClr val="0033FF"/>
                </a:solidFill>
                <a:latin typeface="Arial" panose="020B0604020202020204" pitchFamily="34" charset="0"/>
              </a:rPr>
              <a:t> de </a:t>
            </a:r>
            <a:r>
              <a:rPr lang="en-US" altLang="ko-KR" sz="975" dirty="0" err="1">
                <a:solidFill>
                  <a:srgbClr val="0033FF"/>
                </a:solidFill>
                <a:latin typeface="Arial" panose="020B0604020202020204" pitchFamily="34" charset="0"/>
              </a:rPr>
              <a:t>datos</a:t>
            </a:r>
            <a:r>
              <a:rPr lang="en-US" altLang="ko-KR" sz="975" dirty="0">
                <a:solidFill>
                  <a:srgbClr val="0033FF"/>
                </a:solidFill>
                <a:latin typeface="Arial" panose="020B0604020202020204" pitchFamily="34" charset="0"/>
              </a:rPr>
              <a:t> </a:t>
            </a:r>
            <a:r>
              <a:rPr lang="en-US" altLang="ko-KR" sz="975" dirty="0" err="1">
                <a:solidFill>
                  <a:srgbClr val="0033FF"/>
                </a:solidFill>
                <a:latin typeface="Arial" panose="020B0604020202020204" pitchFamily="34" charset="0"/>
              </a:rPr>
              <a:t>básicos</a:t>
            </a:r>
            <a:r>
              <a:rPr lang="en-US" altLang="ko-KR" sz="975" dirty="0">
                <a:solidFill>
                  <a:srgbClr val="0033FF"/>
                </a:solidFill>
                <a:latin typeface="Arial" panose="020B0604020202020204" pitchFamily="34" charset="0"/>
              </a:rPr>
              <a:t> de Python </a:t>
            </a:r>
            <a:r>
              <a:rPr lang="en-US" altLang="ko-KR" sz="975" dirty="0">
                <a:solidFill>
                  <a:schemeClr val="tx1">
                    <a:lumMod val="85000"/>
                    <a:lumOff val="15000"/>
                  </a:schemeClr>
                </a:solidFill>
                <a:latin typeface="Arial" panose="020B0604020202020204" pitchFamily="34" charset="0"/>
              </a:rPr>
              <a:t>para la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Crear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plt_1.py para </a:t>
            </a:r>
            <a:r>
              <a:rPr lang="en-US" altLang="ko-KR" sz="975" dirty="0" err="1">
                <a:solidFill>
                  <a:schemeClr val="tx1">
                    <a:lumMod val="85000"/>
                    <a:lumOff val="15000"/>
                  </a:schemeClr>
                </a:solidFill>
                <a:latin typeface="Arial" panose="020B0604020202020204" pitchFamily="34" charset="0"/>
              </a:rPr>
              <a:t>crear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gráfico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 simple </a:t>
            </a:r>
            <a:r>
              <a:rPr lang="en-US" altLang="ko-KR" sz="975" dirty="0" err="1">
                <a:solidFill>
                  <a:schemeClr val="tx1">
                    <a:lumMod val="85000"/>
                    <a:lumOff val="15000"/>
                  </a:schemeClr>
                </a:solidFill>
                <a:latin typeface="Arial" panose="020B0604020202020204" pitchFamily="34" charset="0"/>
              </a:rPr>
              <a:t>usando</a:t>
            </a:r>
            <a:r>
              <a:rPr lang="en-US" altLang="ko-KR" sz="975" dirty="0">
                <a:solidFill>
                  <a:schemeClr val="tx1">
                    <a:lumMod val="85000"/>
                    <a:lumOff val="15000"/>
                  </a:schemeClr>
                </a:solidFill>
                <a:latin typeface="Arial" panose="020B0604020202020204" pitchFamily="34" charset="0"/>
              </a:rPr>
              <a:t> matplotlib.</a:t>
            </a:r>
            <a:endParaRPr lang="ko-KR" altLang="en-US" sz="975" dirty="0">
              <a:solidFill>
                <a:schemeClr val="tx1">
                  <a:lumMod val="85000"/>
                  <a:lumOff val="1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EC9207D1-D2C6-41FF-A86D-EEEDA574D205}"/>
              </a:ext>
            </a:extLst>
          </p:cNvPr>
          <p:cNvSpPr txBox="1"/>
          <p:nvPr/>
        </p:nvSpPr>
        <p:spPr>
          <a:xfrm>
            <a:off x="4571999" y="2413748"/>
            <a:ext cx="3480435" cy="2127505"/>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matplotlib.pyplot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asígnele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3-4: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x e y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diccionario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respectivamente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400050" lvl="1" indent="-128588">
              <a:spcAft>
                <a:spcPts val="600"/>
              </a:spcAft>
              <a:buClr>
                <a:srgbClr val="193EB0"/>
              </a:buClr>
              <a:buFont typeface="나눔고딕 ExtraBold" panose="020D0904000000000000" pitchFamily="50" charset="-127"/>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x : [1, 2, 3, …, 8, 9]</a:t>
            </a:r>
          </a:p>
          <a:p>
            <a:pPr marL="400050" lvl="1" indent="-128588">
              <a:spcAft>
                <a:spcPts val="600"/>
              </a:spcAft>
              <a:buClr>
                <a:srgbClr val="193EB0"/>
              </a:buClr>
              <a:buFont typeface="나눔고딕 ExtraBold" panose="020D0904000000000000" pitchFamily="50" charset="-127"/>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y : [1, 4, 9, …, 64, 81]</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8-11: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Establecer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x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data["x"]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data["y"]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dibuje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imprimir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dibujado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385888" y="2436141"/>
            <a:ext cx="3267035" cy="2419980"/>
            <a:chOff x="703263" y="2945560"/>
            <a:chExt cx="3769677" cy="2792300"/>
          </a:xfrm>
        </p:grpSpPr>
        <p:pic>
          <p:nvPicPr>
            <p:cNvPr id="10" name="그림 9">
              <a:extLst>
                <a:ext uri="{FF2B5EF4-FFF2-40B4-BE49-F238E27FC236}">
                  <a16:creationId xmlns:a16="http://schemas.microsoft.com/office/drawing/2014/main" id="{9B112C9F-6F88-45DD-B7BD-9375BE0F0F4A}"/>
                </a:ext>
              </a:extLst>
            </p:cNvPr>
            <p:cNvPicPr>
              <a:picLocks noChangeAspect="1"/>
            </p:cNvPicPr>
            <p:nvPr/>
          </p:nvPicPr>
          <p:blipFill>
            <a:blip r:embed="rId4"/>
            <a:stretch>
              <a:fillRect/>
            </a:stretch>
          </p:blipFill>
          <p:spPr>
            <a:xfrm>
              <a:off x="779463" y="3007413"/>
              <a:ext cx="3620521" cy="2673163"/>
            </a:xfrm>
            <a:prstGeom prst="rect">
              <a:avLst/>
            </a:prstGeom>
          </p:spPr>
        </p:pic>
        <p:sp>
          <p:nvSpPr>
            <p:cNvPr id="13" name="직사각형 12">
              <a:extLst>
                <a:ext uri="{FF2B5EF4-FFF2-40B4-BE49-F238E27FC236}">
                  <a16:creationId xmlns:a16="http://schemas.microsoft.com/office/drawing/2014/main" id="{723E5BA7-EEF6-4D4A-8E82-B13686975CCF}"/>
                </a:ext>
              </a:extLst>
            </p:cNvPr>
            <p:cNvSpPr/>
            <p:nvPr/>
          </p:nvSpPr>
          <p:spPr>
            <a:xfrm>
              <a:off x="703263" y="2945560"/>
              <a:ext cx="3769677" cy="27923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4"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Visualización</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datos</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3199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762CBC1-B0FB-4D9C-9770-12F2B30ACABA}"/>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Dibujar gráfico de líneas simple</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1385888" y="1313371"/>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el plt_1.py y compruebe el resultado.</a:t>
            </a:r>
            <a:endParaRPr lang="ko-KR" altLang="en-US" sz="975" dirty="0">
              <a:solidFill>
                <a:schemeClr val="tx1">
                  <a:lumMod val="85000"/>
                  <a:lumOff val="15000"/>
                </a:schemeClr>
              </a:solidFill>
              <a:latin typeface="Arial" panose="020B0604020202020204" pitchFamily="34" charset="0"/>
            </a:endParaRPr>
          </a:p>
        </p:txBody>
      </p:sp>
      <p:sp>
        <p:nvSpPr>
          <p:cNvPr id="15" name="직사각형 14">
            <a:extLst>
              <a:ext uri="{FF2B5EF4-FFF2-40B4-BE49-F238E27FC236}">
                <a16:creationId xmlns:a16="http://schemas.microsoft.com/office/drawing/2014/main" id="{A47C67BC-BAC2-4D5C-975D-734EB6F9FDA0}"/>
              </a:ext>
            </a:extLst>
          </p:cNvPr>
          <p:cNvSpPr/>
          <p:nvPr/>
        </p:nvSpPr>
        <p:spPr>
          <a:xfrm>
            <a:off x="1385888" y="1809012"/>
            <a:ext cx="6372225" cy="486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comprobar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gráfico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dibujado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función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generados</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Cerrar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resultado</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trazado</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salir</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13" name="그룹 12">
            <a:extLst>
              <a:ext uri="{FF2B5EF4-FFF2-40B4-BE49-F238E27FC236}">
                <a16:creationId xmlns:a16="http://schemas.microsoft.com/office/drawing/2014/main" id="{A4825731-A95B-461E-8150-BA5F9B52229A}"/>
              </a:ext>
            </a:extLst>
          </p:cNvPr>
          <p:cNvGrpSpPr/>
          <p:nvPr/>
        </p:nvGrpSpPr>
        <p:grpSpPr>
          <a:xfrm>
            <a:off x="1385888" y="1559062"/>
            <a:ext cx="2834877" cy="230832"/>
            <a:chOff x="3716526" y="2460828"/>
            <a:chExt cx="3779836" cy="307776"/>
          </a:xfrm>
        </p:grpSpPr>
        <p:sp>
          <p:nvSpPr>
            <p:cNvPr id="14" name="TextBox 13">
              <a:extLst>
                <a:ext uri="{FF2B5EF4-FFF2-40B4-BE49-F238E27FC236}">
                  <a16:creationId xmlns:a16="http://schemas.microsoft.com/office/drawing/2014/main" id="{8CEC6852-2C94-43BD-BA5B-89C7A6E425CA}"/>
                </a:ext>
              </a:extLst>
            </p:cNvPr>
            <p:cNvSpPr txBox="1"/>
            <p:nvPr/>
          </p:nvSpPr>
          <p:spPr>
            <a:xfrm>
              <a:off x="3800649" y="2460828"/>
              <a:ext cx="3695713"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plt_1.py</a:t>
              </a:r>
            </a:p>
          </p:txBody>
        </p:sp>
        <p:sp>
          <p:nvSpPr>
            <p:cNvPr id="16" name="직사각형 15">
              <a:extLst>
                <a:ext uri="{FF2B5EF4-FFF2-40B4-BE49-F238E27FC236}">
                  <a16:creationId xmlns:a16="http://schemas.microsoft.com/office/drawing/2014/main" id="{3CEFCB4F-822A-4820-87EB-59B92AC76FCA}"/>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grpSp>
        <p:nvGrpSpPr>
          <p:cNvPr id="2" name="그룹 1"/>
          <p:cNvGrpSpPr/>
          <p:nvPr/>
        </p:nvGrpSpPr>
        <p:grpSpPr>
          <a:xfrm>
            <a:off x="1385889" y="2295067"/>
            <a:ext cx="2935843" cy="2334083"/>
            <a:chOff x="703263" y="3113430"/>
            <a:chExt cx="3914457" cy="3112110"/>
          </a:xfrm>
        </p:grpSpPr>
        <p:pic>
          <p:nvPicPr>
            <p:cNvPr id="17" name="그림 16">
              <a:extLst>
                <a:ext uri="{FF2B5EF4-FFF2-40B4-BE49-F238E27FC236}">
                  <a16:creationId xmlns:a16="http://schemas.microsoft.com/office/drawing/2014/main" id="{BF88F9B5-A25C-465A-BC40-88BDAD27D6E5}"/>
                </a:ext>
              </a:extLst>
            </p:cNvPr>
            <p:cNvPicPr>
              <a:picLocks noChangeAspect="1"/>
            </p:cNvPicPr>
            <p:nvPr/>
          </p:nvPicPr>
          <p:blipFill>
            <a:blip r:embed="rId4"/>
            <a:stretch>
              <a:fillRect/>
            </a:stretch>
          </p:blipFill>
          <p:spPr>
            <a:xfrm>
              <a:off x="771843" y="3175630"/>
              <a:ext cx="3779836" cy="2975409"/>
            </a:xfrm>
            <a:prstGeom prst="rect">
              <a:avLst/>
            </a:prstGeom>
          </p:spPr>
        </p:pic>
        <p:sp>
          <p:nvSpPr>
            <p:cNvPr id="18" name="직사각형 17">
              <a:extLst>
                <a:ext uri="{FF2B5EF4-FFF2-40B4-BE49-F238E27FC236}">
                  <a16:creationId xmlns:a16="http://schemas.microsoft.com/office/drawing/2014/main" id="{723E5BA7-EEF6-4D4A-8E82-B13686975CCF}"/>
                </a:ext>
              </a:extLst>
            </p:cNvPr>
            <p:cNvSpPr/>
            <p:nvPr/>
          </p:nvSpPr>
          <p:spPr>
            <a:xfrm>
              <a:off x="703263" y="3113430"/>
              <a:ext cx="3914457" cy="31121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20"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Visualización</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datos</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1794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762CBC1-B0FB-4D9C-9770-12F2B30ACABA}"/>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Dibujar diagrama de dispersión simple</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1385888" y="1313371"/>
            <a:ext cx="6372225" cy="486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Vamos</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crear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diagrama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dispersión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lugar</a:t>
            </a:r>
            <a:r>
              <a:rPr lang="en-US" altLang="ko-KR" sz="975" dirty="0">
                <a:solidFill>
                  <a:schemeClr val="tx1">
                    <a:lumMod val="85000"/>
                    <a:lumOff val="15000"/>
                  </a:schemeClr>
                </a:solidFill>
                <a:latin typeface="Arial" panose="020B0604020202020204" pitchFamily="34" charset="0"/>
              </a:rPr>
              <a:t> de un </a:t>
            </a:r>
            <a:r>
              <a:rPr lang="en-US" altLang="ko-KR" sz="975" dirty="0" err="1">
                <a:solidFill>
                  <a:schemeClr val="tx1">
                    <a:lumMod val="85000"/>
                    <a:lumOff val="15000"/>
                  </a:schemeClr>
                </a:solidFill>
                <a:latin typeface="Arial" panose="020B0604020202020204" pitchFamily="34" charset="0"/>
              </a:rPr>
              <a:t>gráfico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Cree un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plt_2.py.</a:t>
            </a:r>
            <a:endParaRPr lang="ko-KR" altLang="en-US" sz="975" dirty="0">
              <a:solidFill>
                <a:schemeClr val="tx1">
                  <a:lumMod val="85000"/>
                  <a:lumOff val="1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FB20CEA2-3FCA-4E89-9D61-3CAB7BDBE80E}"/>
              </a:ext>
            </a:extLst>
          </p:cNvPr>
          <p:cNvSpPr txBox="1"/>
          <p:nvPr/>
        </p:nvSpPr>
        <p:spPr>
          <a:xfrm>
            <a:off x="4710351" y="1856661"/>
            <a:ext cx="3249090" cy="2277547"/>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matplotlib.pyplot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asígnele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3-6: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x e y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diccionario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respectivamente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a:p>
            <a:pPr marL="400050" lvl="1" indent="-128588">
              <a:spcAft>
                <a:spcPts val="600"/>
              </a:spcAft>
              <a:buClr>
                <a:srgbClr val="193EB0"/>
              </a:buClr>
              <a:buFont typeface="나눔고딕 ExtraBold" panose="020D0904000000000000" pitchFamily="50" charset="-127"/>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x: [1, 2, 3 ,…, 8, 9]</a:t>
            </a:r>
          </a:p>
          <a:p>
            <a:pPr marL="400050" lvl="1" indent="-128588">
              <a:spcAft>
                <a:spcPts val="600"/>
              </a:spcAft>
              <a:buClr>
                <a:srgbClr val="193EB0"/>
              </a:buClr>
              <a:buFont typeface="나눔고딕 ExtraBold" panose="020D0904000000000000" pitchFamily="50" charset="-127"/>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y: [1, 4, 9, …, 64, 81]</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8-12: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Establezca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x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data["x"]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Establezca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marcador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círculo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dibuje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dispersión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Imprimir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diagrama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dispersión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dibujado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385889" y="1840393"/>
            <a:ext cx="3448661" cy="2845907"/>
            <a:chOff x="703263" y="2453858"/>
            <a:chExt cx="3868737" cy="3192562"/>
          </a:xfrm>
        </p:grpSpPr>
        <p:pic>
          <p:nvPicPr>
            <p:cNvPr id="11" name="그림 10">
              <a:extLst>
                <a:ext uri="{FF2B5EF4-FFF2-40B4-BE49-F238E27FC236}">
                  <a16:creationId xmlns:a16="http://schemas.microsoft.com/office/drawing/2014/main" id="{47E1A20C-3FC4-44A4-9D3F-752744C77631}"/>
                </a:ext>
              </a:extLst>
            </p:cNvPr>
            <p:cNvPicPr>
              <a:picLocks noChangeAspect="1"/>
            </p:cNvPicPr>
            <p:nvPr/>
          </p:nvPicPr>
          <p:blipFill>
            <a:blip r:embed="rId4"/>
            <a:stretch>
              <a:fillRect/>
            </a:stretch>
          </p:blipFill>
          <p:spPr>
            <a:xfrm>
              <a:off x="761105" y="2506028"/>
              <a:ext cx="3760095" cy="3071404"/>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703263" y="2453858"/>
              <a:ext cx="3868737" cy="319256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3"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Visualización</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datos</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9935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762CBC1-B0FB-4D9C-9770-12F2B30ACABA}"/>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Dibujar diagrama de dispersión simple</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1385888" y="1313371"/>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el plt_2.py y compruebe el resultado.</a:t>
            </a:r>
            <a:endParaRPr lang="ko-KR" altLang="en-US" sz="975" dirty="0">
              <a:solidFill>
                <a:schemeClr val="tx1">
                  <a:lumMod val="85000"/>
                  <a:lumOff val="15000"/>
                </a:schemeClr>
              </a:solidFill>
              <a:latin typeface="Arial" panose="020B0604020202020204" pitchFamily="34" charset="0"/>
            </a:endParaRPr>
          </a:p>
        </p:txBody>
      </p:sp>
      <p:sp>
        <p:nvSpPr>
          <p:cNvPr id="20" name="직사각형 19">
            <a:extLst>
              <a:ext uri="{FF2B5EF4-FFF2-40B4-BE49-F238E27FC236}">
                <a16:creationId xmlns:a16="http://schemas.microsoft.com/office/drawing/2014/main" id="{B0E058FB-69F0-4EFD-BB8E-02D69085CFD0}"/>
              </a:ext>
            </a:extLst>
          </p:cNvPr>
          <p:cNvSpPr/>
          <p:nvPr/>
        </p:nvSpPr>
        <p:spPr>
          <a:xfrm>
            <a:off x="1385888" y="1834706"/>
            <a:ext cx="6372225" cy="486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comprobar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diagrama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dispersión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dibujado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función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generados</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Cerrar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resultado</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trazado</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salir</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9" name="그룹 8">
            <a:extLst>
              <a:ext uri="{FF2B5EF4-FFF2-40B4-BE49-F238E27FC236}">
                <a16:creationId xmlns:a16="http://schemas.microsoft.com/office/drawing/2014/main" id="{6053CF26-E339-4E35-93C9-219F16234AD8}"/>
              </a:ext>
            </a:extLst>
          </p:cNvPr>
          <p:cNvGrpSpPr/>
          <p:nvPr/>
        </p:nvGrpSpPr>
        <p:grpSpPr>
          <a:xfrm>
            <a:off x="1385888" y="1572444"/>
            <a:ext cx="2834877" cy="230832"/>
            <a:chOff x="3716526" y="2460828"/>
            <a:chExt cx="3779836" cy="307776"/>
          </a:xfrm>
        </p:grpSpPr>
        <p:sp>
          <p:nvSpPr>
            <p:cNvPr id="10" name="TextBox 9">
              <a:extLst>
                <a:ext uri="{FF2B5EF4-FFF2-40B4-BE49-F238E27FC236}">
                  <a16:creationId xmlns:a16="http://schemas.microsoft.com/office/drawing/2014/main" id="{C146CCAD-86F4-42C5-87B3-6364CD3B4163}"/>
                </a:ext>
              </a:extLst>
            </p:cNvPr>
            <p:cNvSpPr txBox="1"/>
            <p:nvPr/>
          </p:nvSpPr>
          <p:spPr>
            <a:xfrm>
              <a:off x="3800649" y="2460828"/>
              <a:ext cx="3695713"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plt_2.py</a:t>
              </a:r>
            </a:p>
          </p:txBody>
        </p:sp>
        <p:sp>
          <p:nvSpPr>
            <p:cNvPr id="13" name="직사각형 12">
              <a:extLst>
                <a:ext uri="{FF2B5EF4-FFF2-40B4-BE49-F238E27FC236}">
                  <a16:creationId xmlns:a16="http://schemas.microsoft.com/office/drawing/2014/main" id="{59300689-ED2D-4244-8BAE-FB227A8B9B5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grpSp>
        <p:nvGrpSpPr>
          <p:cNvPr id="2" name="그룹 1"/>
          <p:cNvGrpSpPr/>
          <p:nvPr/>
        </p:nvGrpSpPr>
        <p:grpSpPr>
          <a:xfrm>
            <a:off x="1385889" y="2320290"/>
            <a:ext cx="2998708" cy="2348865"/>
            <a:chOff x="703263" y="3093720"/>
            <a:chExt cx="3998277" cy="3131820"/>
          </a:xfrm>
        </p:grpSpPr>
        <p:pic>
          <p:nvPicPr>
            <p:cNvPr id="14" name="그림 13">
              <a:extLst>
                <a:ext uri="{FF2B5EF4-FFF2-40B4-BE49-F238E27FC236}">
                  <a16:creationId xmlns:a16="http://schemas.microsoft.com/office/drawing/2014/main" id="{0167572F-884E-42BE-B3DC-4EA42D331710}"/>
                </a:ext>
              </a:extLst>
            </p:cNvPr>
            <p:cNvPicPr>
              <a:picLocks noChangeAspect="1"/>
            </p:cNvPicPr>
            <p:nvPr/>
          </p:nvPicPr>
          <p:blipFill>
            <a:blip r:embed="rId4"/>
            <a:stretch>
              <a:fillRect/>
            </a:stretch>
          </p:blipFill>
          <p:spPr>
            <a:xfrm>
              <a:off x="769257" y="3155309"/>
              <a:ext cx="3844576" cy="2986411"/>
            </a:xfrm>
            <a:prstGeom prst="rect">
              <a:avLst/>
            </a:prstGeom>
          </p:spPr>
        </p:pic>
        <p:sp>
          <p:nvSpPr>
            <p:cNvPr id="15" name="직사각형 14">
              <a:extLst>
                <a:ext uri="{FF2B5EF4-FFF2-40B4-BE49-F238E27FC236}">
                  <a16:creationId xmlns:a16="http://schemas.microsoft.com/office/drawing/2014/main" id="{723E5BA7-EEF6-4D4A-8E82-B13686975CCF}"/>
                </a:ext>
              </a:extLst>
            </p:cNvPr>
            <p:cNvSpPr/>
            <p:nvPr/>
          </p:nvSpPr>
          <p:spPr>
            <a:xfrm>
              <a:off x="703263" y="3093720"/>
              <a:ext cx="3998277" cy="31318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6"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Visualización</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datos</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4247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762CBC1-B0FB-4D9C-9770-12F2B30ACABA}"/>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Dibujar trama múltiple</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1385888" y="1313371"/>
            <a:ext cx="6372225" cy="486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Vamos</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crear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gráfico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 y un </a:t>
            </a:r>
            <a:r>
              <a:rPr lang="en-US" altLang="ko-KR" sz="975" dirty="0" err="1">
                <a:solidFill>
                  <a:schemeClr val="tx1">
                    <a:lumMod val="85000"/>
                    <a:lumOff val="15000"/>
                  </a:schemeClr>
                </a:solidFill>
                <a:latin typeface="Arial" panose="020B0604020202020204" pitchFamily="34" charset="0"/>
              </a:rPr>
              <a:t>gráfico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dispersión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espacio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trazado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Cree un </a:t>
            </a:r>
            <a:r>
              <a:rPr lang="en-US" altLang="ko-KR" sz="975" dirty="0" err="1">
                <a:solidFill>
                  <a:schemeClr val="tx1">
                    <a:lumMod val="85000"/>
                    <a:lumOff val="15000"/>
                  </a:schemeClr>
                </a:solidFill>
                <a:latin typeface="Arial" panose="020B0604020202020204" pitchFamily="34" charset="0"/>
              </a:rPr>
              <a:t>archivo</a:t>
            </a:r>
            <a:r>
              <a:rPr lang="en-US" altLang="ko-KR" sz="975" dirty="0">
                <a:solidFill>
                  <a:schemeClr val="tx1">
                    <a:lumMod val="85000"/>
                    <a:lumOff val="15000"/>
                  </a:schemeClr>
                </a:solidFill>
                <a:latin typeface="Arial" panose="020B0604020202020204" pitchFamily="34" charset="0"/>
              </a:rPr>
              <a:t> plt_3.py.</a:t>
            </a:r>
            <a:endParaRPr lang="ko-KR" altLang="en-US" sz="975" dirty="0">
              <a:solidFill>
                <a:schemeClr val="tx1">
                  <a:lumMod val="85000"/>
                  <a:lumOff val="15000"/>
                </a:schemeClr>
              </a:solidFill>
              <a:latin typeface="Arial" panose="020B0604020202020204" pitchFamily="34" charset="0"/>
            </a:endParaRPr>
          </a:p>
        </p:txBody>
      </p:sp>
      <p:pic>
        <p:nvPicPr>
          <p:cNvPr id="11" name="그림 10">
            <a:extLst>
              <a:ext uri="{FF2B5EF4-FFF2-40B4-BE49-F238E27FC236}">
                <a16:creationId xmlns:a16="http://schemas.microsoft.com/office/drawing/2014/main" id="{C851EF0E-0171-4BBD-B410-3BE0B8463F0B}"/>
              </a:ext>
            </a:extLst>
          </p:cNvPr>
          <p:cNvPicPr>
            <a:picLocks noChangeAspect="1"/>
          </p:cNvPicPr>
          <p:nvPr/>
        </p:nvPicPr>
        <p:blipFill>
          <a:blip r:embed="rId4"/>
          <a:stretch>
            <a:fillRect/>
          </a:stretch>
        </p:blipFill>
        <p:spPr>
          <a:xfrm>
            <a:off x="1443038" y="1901787"/>
            <a:ext cx="1935718" cy="2729756"/>
          </a:xfrm>
          <a:prstGeom prst="rect">
            <a:avLst/>
          </a:prstGeom>
        </p:spPr>
      </p:pic>
      <p:sp>
        <p:nvSpPr>
          <p:cNvPr id="15" name="TextBox 14">
            <a:extLst>
              <a:ext uri="{FF2B5EF4-FFF2-40B4-BE49-F238E27FC236}">
                <a16:creationId xmlns:a16="http://schemas.microsoft.com/office/drawing/2014/main" id="{A3B64DB8-D62D-49AB-9FDE-0A8DAE5E8258}"/>
              </a:ext>
            </a:extLst>
          </p:cNvPr>
          <p:cNvSpPr txBox="1"/>
          <p:nvPr/>
        </p:nvSpPr>
        <p:spPr>
          <a:xfrm>
            <a:off x="3350181" y="1896666"/>
            <a:ext cx="4652010" cy="1977464"/>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matplotlib.pyplot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asígnele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3-6: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x e y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diccionario1,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respectivamente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8-11: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x e y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diccionario2,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respectivamente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13-17: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Establezca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x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data1["x"]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data1["y"].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Establezca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color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rojo "r" y trace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18-22: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Establezca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x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data2["x"]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data2["y"].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Establezca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marcador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triángulo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dibuje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dispersión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imprima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diagrama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dispersión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dibujado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723E5BA7-EEF6-4D4A-8E82-B13686975CCF}"/>
              </a:ext>
            </a:extLst>
          </p:cNvPr>
          <p:cNvSpPr/>
          <p:nvPr/>
        </p:nvSpPr>
        <p:spPr>
          <a:xfrm>
            <a:off x="1385889" y="1840393"/>
            <a:ext cx="2061448" cy="28459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9"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Visualización</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datos</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6625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762CBC1-B0FB-4D9C-9770-12F2B30ACABA}"/>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Dibujar trama múltiple</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1385888" y="1313371"/>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el plt_3.py y compruebe el resultado.</a:t>
            </a:r>
            <a:endParaRPr lang="ko-KR" altLang="en-US" sz="975" dirty="0">
              <a:solidFill>
                <a:schemeClr val="tx1">
                  <a:lumMod val="85000"/>
                  <a:lumOff val="15000"/>
                </a:schemeClr>
              </a:solidFill>
              <a:latin typeface="Arial" panose="020B0604020202020204" pitchFamily="34" charset="0"/>
            </a:endParaRPr>
          </a:p>
        </p:txBody>
      </p:sp>
      <p:sp>
        <p:nvSpPr>
          <p:cNvPr id="14" name="직사각형 13">
            <a:extLst>
              <a:ext uri="{FF2B5EF4-FFF2-40B4-BE49-F238E27FC236}">
                <a16:creationId xmlns:a16="http://schemas.microsoft.com/office/drawing/2014/main" id="{E09CA709-6EC7-45C5-8A11-FA25849E5697}"/>
              </a:ext>
            </a:extLst>
          </p:cNvPr>
          <p:cNvSpPr/>
          <p:nvPr/>
        </p:nvSpPr>
        <p:spPr>
          <a:xfrm>
            <a:off x="1385888" y="1803297"/>
            <a:ext cx="6372225" cy="486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comprobar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gráfico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dispersión</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gráfico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líneas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dibujado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función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generados</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Cerrar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resultado</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trazado</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salir</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17" name="그룹 16">
            <a:extLst>
              <a:ext uri="{FF2B5EF4-FFF2-40B4-BE49-F238E27FC236}">
                <a16:creationId xmlns:a16="http://schemas.microsoft.com/office/drawing/2014/main" id="{29AE1E2B-0AE3-4B87-B179-FDCA41CB1E17}"/>
              </a:ext>
            </a:extLst>
          </p:cNvPr>
          <p:cNvGrpSpPr/>
          <p:nvPr/>
        </p:nvGrpSpPr>
        <p:grpSpPr>
          <a:xfrm>
            <a:off x="1385888" y="1559062"/>
            <a:ext cx="2834877" cy="230832"/>
            <a:chOff x="3716526" y="2460828"/>
            <a:chExt cx="3779836" cy="307776"/>
          </a:xfrm>
        </p:grpSpPr>
        <p:sp>
          <p:nvSpPr>
            <p:cNvPr id="18" name="TextBox 17">
              <a:extLst>
                <a:ext uri="{FF2B5EF4-FFF2-40B4-BE49-F238E27FC236}">
                  <a16:creationId xmlns:a16="http://schemas.microsoft.com/office/drawing/2014/main" id="{E91D7106-FC63-4C7C-BB8B-8EB5B9014F35}"/>
                </a:ext>
              </a:extLst>
            </p:cNvPr>
            <p:cNvSpPr txBox="1"/>
            <p:nvPr/>
          </p:nvSpPr>
          <p:spPr>
            <a:xfrm>
              <a:off x="3800649" y="2460828"/>
              <a:ext cx="3695713"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plt_3.py</a:t>
              </a:r>
            </a:p>
          </p:txBody>
        </p:sp>
        <p:sp>
          <p:nvSpPr>
            <p:cNvPr id="20" name="직사각형 19">
              <a:extLst>
                <a:ext uri="{FF2B5EF4-FFF2-40B4-BE49-F238E27FC236}">
                  <a16:creationId xmlns:a16="http://schemas.microsoft.com/office/drawing/2014/main" id="{2A942711-7B04-41E9-A77F-B867553FE667}"/>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grpSp>
        <p:nvGrpSpPr>
          <p:cNvPr id="2" name="그룹 1"/>
          <p:cNvGrpSpPr/>
          <p:nvPr/>
        </p:nvGrpSpPr>
        <p:grpSpPr>
          <a:xfrm>
            <a:off x="1385889" y="2291207"/>
            <a:ext cx="3021568" cy="2417953"/>
            <a:chOff x="703263" y="3077802"/>
            <a:chExt cx="4028757" cy="3223937"/>
          </a:xfrm>
        </p:grpSpPr>
        <p:pic>
          <p:nvPicPr>
            <p:cNvPr id="23" name="그림 22">
              <a:extLst>
                <a:ext uri="{FF2B5EF4-FFF2-40B4-BE49-F238E27FC236}">
                  <a16:creationId xmlns:a16="http://schemas.microsoft.com/office/drawing/2014/main" id="{E17D3073-65BA-466D-B48C-424249C849E3}"/>
                </a:ext>
              </a:extLst>
            </p:cNvPr>
            <p:cNvPicPr>
              <a:picLocks noChangeAspect="1"/>
            </p:cNvPicPr>
            <p:nvPr/>
          </p:nvPicPr>
          <p:blipFill>
            <a:blip r:embed="rId4"/>
            <a:stretch>
              <a:fillRect/>
            </a:stretch>
          </p:blipFill>
          <p:spPr>
            <a:xfrm>
              <a:off x="772349" y="3160390"/>
              <a:ext cx="3873574" cy="3063872"/>
            </a:xfrm>
            <a:prstGeom prst="rect">
              <a:avLst/>
            </a:prstGeom>
          </p:spPr>
        </p:pic>
        <p:sp>
          <p:nvSpPr>
            <p:cNvPr id="13" name="직사각형 12">
              <a:extLst>
                <a:ext uri="{FF2B5EF4-FFF2-40B4-BE49-F238E27FC236}">
                  <a16:creationId xmlns:a16="http://schemas.microsoft.com/office/drawing/2014/main" id="{723E5BA7-EEF6-4D4A-8E82-B13686975CCF}"/>
                </a:ext>
              </a:extLst>
            </p:cNvPr>
            <p:cNvSpPr/>
            <p:nvPr/>
          </p:nvSpPr>
          <p:spPr>
            <a:xfrm>
              <a:off x="703263" y="3077802"/>
              <a:ext cx="4028757" cy="32239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5"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3.1.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Visualización</a:t>
            </a: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datos</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408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1;p4"/>
          <p:cNvSpPr/>
          <p:nvPr/>
        </p:nvSpPr>
        <p:spPr>
          <a:xfrm>
            <a:off x="497467" y="1878631"/>
            <a:ext cx="4132590" cy="246221"/>
          </a:xfrm>
          <a:prstGeom prst="rect">
            <a:avLst/>
          </a:prstGeom>
          <a:noFill/>
          <a:ln>
            <a:noFill/>
          </a:ln>
        </p:spPr>
        <p:txBody>
          <a:bodyPr spcFirstLastPara="1" wrap="square" lIns="0" tIns="0" rIns="0" bIns="0" anchor="t" anchorCtr="0">
            <a:spAutoFit/>
          </a:bodyPr>
          <a:lstStyle/>
          <a:p>
            <a:pPr>
              <a:buSzPts val="3200"/>
            </a:pPr>
            <a:r>
              <a:rPr lang="en-US" sz="1600" dirty="0">
                <a:solidFill>
                  <a:schemeClr val="bg1"/>
                </a:solidFill>
                <a:latin typeface="Arial" panose="020B0604020202020204" pitchFamily="34" charset="0"/>
                <a:cs typeface="Arial" panose="020B0604020202020204" pitchFamily="34" charset="0"/>
              </a:rPr>
              <a:t>Temperature Data Visualization </a:t>
            </a:r>
          </a:p>
        </p:txBody>
      </p:sp>
      <p:sp>
        <p:nvSpPr>
          <p:cNvPr id="6"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3. </a:t>
            </a:r>
            <a:endParaRPr sz="4049" dirty="0">
              <a:solidFill>
                <a:schemeClr val="bg1">
                  <a:lumMod val="85000"/>
                </a:schemeClr>
              </a:solidFill>
            </a:endParaRPr>
          </a:p>
        </p:txBody>
      </p:sp>
      <p:sp>
        <p:nvSpPr>
          <p:cNvPr id="7" name="직사각형 32">
            <a:extLst>
              <a:ext uri="{FF2B5EF4-FFF2-40B4-BE49-F238E27FC236}">
                <a16:creationId xmlns:a16="http://schemas.microsoft.com/office/drawing/2014/main" id="{2E299966-E9DA-49AD-A034-508597FE35B0}"/>
              </a:ext>
            </a:extLst>
          </p:cNvPr>
          <p:cNvSpPr/>
          <p:nvPr/>
        </p:nvSpPr>
        <p:spPr>
          <a:xfrm>
            <a:off x="4566791" y="1873119"/>
            <a:ext cx="3654495" cy="518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defTabSz="685800" fontAlgn="base" latinLnBrk="1">
              <a:spcBef>
                <a:spcPct val="0"/>
              </a:spcBef>
              <a:spcAft>
                <a:spcPts val="750"/>
              </a:spcAft>
              <a:buSzPct val="120000"/>
              <a:buFont typeface="Arial" panose="020B0604020202020204" pitchFamily="34" charset="0"/>
              <a:buChar char="│"/>
              <a:defRPr/>
            </a:pPr>
            <a:r>
              <a:rPr kumimoji="1"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3.1. </a:t>
            </a:r>
            <a:r>
              <a:rPr kumimoji="1"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Visualización</a:t>
            </a:r>
            <a:r>
              <a:rPr kumimoji="1"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 de </a:t>
            </a:r>
            <a:r>
              <a:rPr kumimoji="1"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datos</a:t>
            </a:r>
            <a:endParaRPr kumimoji="1"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endParaRPr>
          </a:p>
          <a:p>
            <a:pPr marL="285750" indent="-285750" fontAlgn="base">
              <a:spcBef>
                <a:spcPct val="0"/>
              </a:spcBef>
              <a:spcAft>
                <a:spcPts val="750"/>
              </a:spcAft>
              <a:buSzPct val="120000"/>
              <a:buFont typeface="Arial" panose="020B0604020202020204" pitchFamily="34" charset="0"/>
              <a:buChar char="│"/>
              <a:defRP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3.2. Proyecto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Juguete</a:t>
            </a:r>
            <a:endPar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638860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7D4C0CAC-74F0-4052-ABF8-52694A431CE2}"/>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Sensor de temperatura y humedad</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1293733" y="1434504"/>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DHT-11</a:t>
            </a:r>
          </a:p>
        </p:txBody>
      </p:sp>
      <p:sp>
        <p:nvSpPr>
          <p:cNvPr id="22" name="직사각형 21">
            <a:extLst>
              <a:ext uri="{FF2B5EF4-FFF2-40B4-BE49-F238E27FC236}">
                <a16:creationId xmlns:a16="http://schemas.microsoft.com/office/drawing/2014/main" id="{FD66122E-4627-428B-87EC-C49AA9C4463E}"/>
              </a:ext>
            </a:extLst>
          </p:cNvPr>
          <p:cNvSpPr/>
          <p:nvPr/>
        </p:nvSpPr>
        <p:spPr>
          <a:xfrm>
            <a:off x="3499495" y="1614010"/>
            <a:ext cx="4450184" cy="116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DHT-11 es un sensor que </a:t>
            </a:r>
            <a:r>
              <a:rPr lang="en-US" altLang="ko-KR" sz="975" dirty="0" err="1">
                <a:solidFill>
                  <a:schemeClr val="tx1">
                    <a:lumMod val="85000"/>
                    <a:lumOff val="15000"/>
                  </a:schemeClr>
                </a:solidFill>
                <a:latin typeface="Arial" panose="020B0604020202020204" pitchFamily="34" charset="0"/>
              </a:rPr>
              <a:t>mide</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temperatura</a:t>
            </a:r>
            <a:r>
              <a:rPr lang="en-US" altLang="ko-KR" sz="975" dirty="0">
                <a:solidFill>
                  <a:schemeClr val="tx1">
                    <a:lumMod val="85000"/>
                    <a:lumOff val="15000"/>
                  </a:schemeClr>
                </a:solidFill>
                <a:latin typeface="Arial" panose="020B0604020202020204" pitchFamily="34" charset="0"/>
              </a:rPr>
              <a:t> y la </a:t>
            </a:r>
            <a:r>
              <a:rPr lang="en-US" altLang="ko-KR" sz="975" dirty="0" err="1">
                <a:solidFill>
                  <a:schemeClr val="tx1">
                    <a:lumMod val="85000"/>
                    <a:lumOff val="15000"/>
                  </a:schemeClr>
                </a:solidFill>
                <a:latin typeface="Arial" panose="020B0604020202020204" pitchFamily="34" charset="0"/>
              </a:rPr>
              <a:t>humedad</a:t>
            </a:r>
            <a:r>
              <a:rPr lang="en-US" altLang="ko-KR" sz="975" dirty="0">
                <a:solidFill>
                  <a:schemeClr val="tx1">
                    <a:lumMod val="85000"/>
                    <a:lumOff val="15000"/>
                  </a:schemeClr>
                </a:solidFill>
                <a:latin typeface="Arial" panose="020B0604020202020204" pitchFamily="34" charset="0"/>
              </a:rPr>
              <a:t> y </a:t>
            </a:r>
            <a:r>
              <a:rPr lang="en-US" altLang="ko-KR" sz="975" dirty="0" err="1">
                <a:solidFill>
                  <a:schemeClr val="tx1">
                    <a:lumMod val="85000"/>
                    <a:lumOff val="15000"/>
                  </a:schemeClr>
                </a:solidFill>
                <a:latin typeface="Arial" panose="020B0604020202020204" pitchFamily="34" charset="0"/>
              </a:rPr>
              <a:t>devuelve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valor </a:t>
            </a:r>
            <a:r>
              <a:rPr lang="en-US" altLang="ko-KR" sz="975" dirty="0" err="1">
                <a:solidFill>
                  <a:schemeClr val="tx1">
                    <a:lumMod val="85000"/>
                    <a:lumOff val="15000"/>
                  </a:schemeClr>
                </a:solidFill>
                <a:latin typeface="Arial" panose="020B0604020202020204" pitchFamily="34" charset="0"/>
              </a:rPr>
              <a:t>medido</a:t>
            </a:r>
            <a:r>
              <a:rPr lang="en-US" altLang="ko-KR" sz="975" dirty="0">
                <a:solidFill>
                  <a:schemeClr val="tx1">
                    <a:lumMod val="85000"/>
                    <a:lumOff val="15000"/>
                  </a:schemeClr>
                </a:solidFill>
                <a:latin typeface="Arial" panose="020B0604020202020204" pitchFamily="34" charset="0"/>
              </a:rPr>
              <a:t> a Digital Out.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Dado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valor </a:t>
            </a:r>
            <a:r>
              <a:rPr lang="en-US" altLang="ko-KR" sz="975" dirty="0" err="1">
                <a:solidFill>
                  <a:schemeClr val="tx1">
                    <a:lumMod val="85000"/>
                    <a:lumOff val="15000"/>
                  </a:schemeClr>
                </a:solidFill>
                <a:latin typeface="Arial" panose="020B0604020202020204" pitchFamily="34" charset="0"/>
              </a:rPr>
              <a:t>medido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vuelve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forma de DOUT, se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leer </a:t>
            </a:r>
            <a:r>
              <a:rPr lang="en-US" altLang="ko-KR" sz="975" dirty="0" err="1">
                <a:solidFill>
                  <a:schemeClr val="tx1">
                    <a:lumMod val="85000"/>
                    <a:lumOff val="15000"/>
                  </a:schemeClr>
                </a:solidFill>
                <a:latin typeface="Arial" panose="020B0604020202020204" pitchFamily="34" charset="0"/>
              </a:rPr>
              <a:t>directamente</a:t>
            </a:r>
            <a:r>
              <a:rPr lang="en-US" altLang="ko-KR" sz="975" dirty="0">
                <a:solidFill>
                  <a:schemeClr val="tx1">
                    <a:lumMod val="85000"/>
                    <a:lumOff val="15000"/>
                  </a:schemeClr>
                </a:solidFill>
                <a:latin typeface="Arial" panose="020B0604020202020204" pitchFamily="34" charset="0"/>
              </a:rPr>
              <a:t> sin </a:t>
            </a:r>
            <a:r>
              <a:rPr lang="en-US" altLang="ko-KR" sz="975" dirty="0" err="1">
                <a:solidFill>
                  <a:schemeClr val="tx1">
                    <a:lumMod val="85000"/>
                    <a:lumOff val="15000"/>
                  </a:schemeClr>
                </a:solidFill>
                <a:latin typeface="Arial" panose="020B0604020202020204" pitchFamily="34" charset="0"/>
              </a:rPr>
              <a:t>convertir</a:t>
            </a:r>
            <a:r>
              <a:rPr lang="en-US" altLang="ko-KR" sz="975" dirty="0">
                <a:solidFill>
                  <a:schemeClr val="tx1">
                    <a:lumMod val="85000"/>
                    <a:lumOff val="15000"/>
                  </a:schemeClr>
                </a:solidFill>
                <a:latin typeface="Arial" panose="020B0604020202020204" pitchFamily="34" charset="0"/>
              </a:rPr>
              <a:t> a MCP3008.</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Procedamos</a:t>
            </a:r>
            <a:r>
              <a:rPr lang="en-US" altLang="ko-KR" sz="975" dirty="0">
                <a:solidFill>
                  <a:schemeClr val="tx1">
                    <a:lumMod val="85000"/>
                    <a:lumOff val="15000"/>
                  </a:schemeClr>
                </a:solidFill>
                <a:latin typeface="Arial" panose="020B0604020202020204" pitchFamily="34" charset="0"/>
              </a:rPr>
              <a:t> con un </a:t>
            </a:r>
            <a:r>
              <a:rPr lang="en-US" altLang="ko-KR" sz="975" dirty="0" err="1">
                <a:solidFill>
                  <a:schemeClr val="tx1">
                    <a:lumMod val="85000"/>
                    <a:lumOff val="15000"/>
                  </a:schemeClr>
                </a:solidFill>
                <a:latin typeface="Arial" panose="020B0604020202020204" pitchFamily="34" charset="0"/>
              </a:rPr>
              <a:t>proyecto</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usando</a:t>
            </a:r>
            <a:r>
              <a:rPr lang="en-US" altLang="ko-KR" sz="975" dirty="0">
                <a:solidFill>
                  <a:schemeClr val="tx1">
                    <a:lumMod val="85000"/>
                    <a:lumOff val="15000"/>
                  </a:schemeClr>
                </a:solidFill>
                <a:latin typeface="Arial" panose="020B0604020202020204" pitchFamily="34" charset="0"/>
              </a:rPr>
              <a:t> DHT-11 y Button.</a:t>
            </a:r>
            <a:endParaRPr lang="ko-KR" altLang="en-US" sz="975" dirty="0">
              <a:solidFill>
                <a:schemeClr val="tx1">
                  <a:lumMod val="85000"/>
                  <a:lumOff val="15000"/>
                </a:schemeClr>
              </a:solidFill>
              <a:latin typeface="Arial" panose="020B0604020202020204" pitchFamily="34" charset="0"/>
            </a:endParaRPr>
          </a:p>
        </p:txBody>
      </p:sp>
      <p:sp>
        <p:nvSpPr>
          <p:cNvPr id="21" name="직사각형 20">
            <a:extLst>
              <a:ext uri="{FF2B5EF4-FFF2-40B4-BE49-F238E27FC236}">
                <a16:creationId xmlns:a16="http://schemas.microsoft.com/office/drawing/2014/main" id="{DDCFBAE3-88E4-4634-8419-549E0FD3564E}"/>
              </a:ext>
            </a:extLst>
          </p:cNvPr>
          <p:cNvSpPr/>
          <p:nvPr/>
        </p:nvSpPr>
        <p:spPr>
          <a:xfrm>
            <a:off x="1277542" y="1641158"/>
            <a:ext cx="2113607" cy="131327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10" name="그림 9">
            <a:extLst>
              <a:ext uri="{FF2B5EF4-FFF2-40B4-BE49-F238E27FC236}">
                <a16:creationId xmlns:a16="http://schemas.microsoft.com/office/drawing/2014/main" id="{EB0F5E91-F88F-4A45-B0AB-8929667D12E0}"/>
              </a:ext>
            </a:extLst>
          </p:cNvPr>
          <p:cNvPicPr>
            <a:picLocks noChangeAspect="1"/>
          </p:cNvPicPr>
          <p:nvPr/>
        </p:nvPicPr>
        <p:blipFill>
          <a:blip r:embed="rId4"/>
          <a:stretch>
            <a:fillRect/>
          </a:stretch>
        </p:blipFill>
        <p:spPr>
          <a:xfrm>
            <a:off x="1385887" y="1694777"/>
            <a:ext cx="1926824" cy="1206032"/>
          </a:xfrm>
          <a:prstGeom prst="rect">
            <a:avLst/>
          </a:prstGeom>
        </p:spPr>
      </p:pic>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3.2.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9037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7D4C0CAC-74F0-4052-ABF8-52694A431CE2}"/>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Visualizar la temperatura</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Descripción general del proyecto</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11" name="직사각형 10">
            <a:extLst>
              <a:ext uri="{FF2B5EF4-FFF2-40B4-BE49-F238E27FC236}">
                <a16:creationId xmlns:a16="http://schemas.microsoft.com/office/drawing/2014/main" id="{A4D355AB-CB65-4473-B8A8-FF0731267362}"/>
              </a:ext>
            </a:extLst>
          </p:cNvPr>
          <p:cNvSpPr/>
          <p:nvPr/>
        </p:nvSpPr>
        <p:spPr>
          <a:xfrm>
            <a:off x="3762114" y="1614010"/>
            <a:ext cx="4197327" cy="1317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Un </a:t>
            </a:r>
            <a:r>
              <a:rPr lang="en-US" altLang="ko-KR" sz="975" dirty="0" err="1">
                <a:solidFill>
                  <a:schemeClr val="tx1">
                    <a:lumMod val="85000"/>
                    <a:lumOff val="15000"/>
                  </a:schemeClr>
                </a:solidFill>
                <a:latin typeface="Arial" panose="020B0604020202020204" pitchFamily="34" charset="0"/>
              </a:rPr>
              <a:t>proyecto</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proporciona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datos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tiempo</a:t>
            </a:r>
            <a:r>
              <a:rPr lang="en-US" altLang="ko-KR" sz="975" dirty="0">
                <a:solidFill>
                  <a:schemeClr val="tx1">
                    <a:lumMod val="85000"/>
                    <a:lumOff val="15000"/>
                  </a:schemeClr>
                </a:solidFill>
                <a:latin typeface="Arial" panose="020B0604020202020204" pitchFamily="34" charset="0"/>
              </a:rPr>
              <a:t> real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función</a:t>
            </a:r>
            <a:r>
              <a:rPr lang="en-US" altLang="ko-KR" sz="975" dirty="0">
                <a:solidFill>
                  <a:schemeClr val="tx1">
                    <a:lumMod val="85000"/>
                    <a:lumOff val="15000"/>
                  </a:schemeClr>
                </a:solidFill>
                <a:latin typeface="Arial" panose="020B0604020202020204" pitchFamily="34" charset="0"/>
              </a:rPr>
              <a:t> de la </a:t>
            </a:r>
            <a:r>
              <a:rPr lang="en-US" altLang="ko-KR" sz="975" dirty="0" err="1">
                <a:solidFill>
                  <a:schemeClr val="tx1">
                    <a:lumMod val="85000"/>
                    <a:lumOff val="15000"/>
                  </a:schemeClr>
                </a:solidFill>
                <a:latin typeface="Arial" panose="020B0604020202020204" pitchFamily="34" charset="0"/>
              </a:rPr>
              <a:t>temperatura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medida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por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sensor.</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Diagrama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Circuito</a:t>
            </a:r>
            <a:endParaRPr lang="ko-KR" altLang="en-US" sz="975" dirty="0">
              <a:solidFill>
                <a:schemeClr val="tx1">
                  <a:lumMod val="85000"/>
                  <a:lumOff val="15000"/>
                </a:schemeClr>
              </a:solidFill>
              <a:latin typeface="Arial" panose="020B0604020202020204" pitchFamily="34" charset="0"/>
            </a:endParaRP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DHT-11 VCC – Raspberry Pi 5v</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DHT-11 GND - Raspberry Pi GND</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DHT-11 DOUT – Raspberry Pi GPIO 20</a:t>
            </a:r>
            <a:endParaRPr lang="en-US" altLang="ko-KR" sz="975" dirty="0">
              <a:solidFill>
                <a:schemeClr val="tx1">
                  <a:lumMod val="85000"/>
                  <a:lumOff val="15000"/>
                </a:schemeClr>
              </a:solidFill>
              <a:latin typeface="Arial" panose="020B0604020202020204" pitchFamily="34" charset="0"/>
            </a:endParaRPr>
          </a:p>
        </p:txBody>
      </p:sp>
      <p:sp>
        <p:nvSpPr>
          <p:cNvPr id="14" name="직사각형 13">
            <a:extLst>
              <a:ext uri="{FF2B5EF4-FFF2-40B4-BE49-F238E27FC236}">
                <a16:creationId xmlns:a16="http://schemas.microsoft.com/office/drawing/2014/main" id="{50C9DD5C-B449-4979-9878-30FEBB9A4009}"/>
              </a:ext>
            </a:extLst>
          </p:cNvPr>
          <p:cNvSpPr/>
          <p:nvPr/>
        </p:nvSpPr>
        <p:spPr>
          <a:xfrm>
            <a:off x="1277541" y="1624014"/>
            <a:ext cx="2371631" cy="29879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pic>
        <p:nvPicPr>
          <p:cNvPr id="16" name="그림 15">
            <a:extLst>
              <a:ext uri="{FF2B5EF4-FFF2-40B4-BE49-F238E27FC236}">
                <a16:creationId xmlns:a16="http://schemas.microsoft.com/office/drawing/2014/main" id="{D33D1BED-E156-4B7B-8F62-454D2DD3A084}"/>
              </a:ext>
            </a:extLst>
          </p:cNvPr>
          <p:cNvPicPr>
            <a:picLocks noChangeAspect="1"/>
          </p:cNvPicPr>
          <p:nvPr/>
        </p:nvPicPr>
        <p:blipFill>
          <a:blip r:embed="rId4"/>
          <a:stretch>
            <a:fillRect/>
          </a:stretch>
        </p:blipFill>
        <p:spPr>
          <a:xfrm>
            <a:off x="1387285" y="1692864"/>
            <a:ext cx="2152142" cy="2850356"/>
          </a:xfrm>
          <a:prstGeom prst="rect">
            <a:avLst/>
          </a:prstGeom>
        </p:spPr>
      </p:pic>
      <p:sp>
        <p:nvSpPr>
          <p:cNvPr id="10"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3.2.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680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Encender</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el</a:t>
            </a: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 LED</a:t>
            </a:r>
          </a:p>
        </p:txBody>
      </p:sp>
      <p:sp>
        <p:nvSpPr>
          <p:cNvPr id="10" name="직사각형 9">
            <a:extLst>
              <a:ext uri="{FF2B5EF4-FFF2-40B4-BE49-F238E27FC236}">
                <a16:creationId xmlns:a16="http://schemas.microsoft.com/office/drawing/2014/main" id="{DA1363AA-3AFD-4660-A7A4-6E18C2F1B878}"/>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err="1">
                <a:solidFill>
                  <a:schemeClr val="tx1"/>
                </a:solidFill>
                <a:latin typeface="Arial" panose="020B0604020202020204" pitchFamily="34" charset="0"/>
                <a:ea typeface="SamsungOne 400" panose="020B0503030303020204" pitchFamily="34" charset="0"/>
              </a:rPr>
              <a:t>Encender</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el</a:t>
            </a:r>
            <a:r>
              <a:rPr lang="en-US" altLang="ko-KR" sz="1050" dirty="0">
                <a:solidFill>
                  <a:schemeClr val="tx1"/>
                </a:solidFill>
                <a:latin typeface="Arial" panose="020B0604020202020204" pitchFamily="34" charset="0"/>
                <a:ea typeface="SamsungOne 400" panose="020B0503030303020204" pitchFamily="34" charset="0"/>
              </a:rPr>
              <a:t> LED</a:t>
            </a:r>
          </a:p>
        </p:txBody>
      </p:sp>
      <p:pic>
        <p:nvPicPr>
          <p:cNvPr id="14" name="그림 13">
            <a:extLst>
              <a:ext uri="{FF2B5EF4-FFF2-40B4-BE49-F238E27FC236}">
                <a16:creationId xmlns:a16="http://schemas.microsoft.com/office/drawing/2014/main" id="{1E81632B-371E-4796-9163-433832084390}"/>
              </a:ext>
            </a:extLst>
          </p:cNvPr>
          <p:cNvPicPr>
            <a:picLocks noChangeAspect="1"/>
          </p:cNvPicPr>
          <p:nvPr/>
        </p:nvPicPr>
        <p:blipFill>
          <a:blip r:embed="rId4"/>
          <a:stretch>
            <a:fillRect/>
          </a:stretch>
        </p:blipFill>
        <p:spPr>
          <a:xfrm>
            <a:off x="1382553" y="1734563"/>
            <a:ext cx="2144316" cy="2791657"/>
          </a:xfrm>
          <a:prstGeom prst="rect">
            <a:avLst/>
          </a:prstGeom>
        </p:spPr>
      </p:pic>
      <p:sp>
        <p:nvSpPr>
          <p:cNvPr id="15" name="직사각형 14">
            <a:extLst>
              <a:ext uri="{FF2B5EF4-FFF2-40B4-BE49-F238E27FC236}">
                <a16:creationId xmlns:a16="http://schemas.microsoft.com/office/drawing/2014/main" id="{20AB0490-177D-418C-9FA4-D62741D71992}"/>
              </a:ext>
            </a:extLst>
          </p:cNvPr>
          <p:cNvSpPr/>
          <p:nvPr/>
        </p:nvSpPr>
        <p:spPr>
          <a:xfrm>
            <a:off x="3718898" y="1574005"/>
            <a:ext cx="4140418" cy="1921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Diagrama</a:t>
            </a:r>
            <a:r>
              <a:rPr lang="en-US" altLang="ko-KR" sz="975" dirty="0">
                <a:solidFill>
                  <a:schemeClr val="tx1">
                    <a:lumMod val="85000"/>
                    <a:lumOff val="15000"/>
                  </a:schemeClr>
                </a:solidFill>
                <a:latin typeface="Arial" panose="020B0604020202020204" pitchFamily="34" charset="0"/>
              </a:rPr>
              <a:t> del </a:t>
            </a:r>
            <a:r>
              <a:rPr lang="en-US" altLang="ko-KR" sz="975" dirty="0" err="1">
                <a:solidFill>
                  <a:schemeClr val="tx1">
                    <a:lumMod val="85000"/>
                    <a:lumOff val="15000"/>
                  </a:schemeClr>
                </a:solidFill>
                <a:latin typeface="Arial" panose="020B0604020202020204" pitchFamily="34" charset="0"/>
              </a:rPr>
              <a:t>circuito</a:t>
            </a:r>
            <a:endParaRPr lang="ko-KR" altLang="en-US" sz="975" dirty="0">
              <a:solidFill>
                <a:schemeClr val="tx1">
                  <a:lumMod val="85000"/>
                  <a:lumOff val="15000"/>
                </a:schemeClr>
              </a:solidFill>
              <a:latin typeface="Arial" panose="020B0604020202020204" pitchFamily="34" charset="0"/>
            </a:endParaRP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Raspberry Pi GPIO 20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Ánodo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rojo(+) </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Cátodo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rojo(-) –Resistencia</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Resistencias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GNDs</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GNDs – Raspberry Pi GND</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diagrama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circuito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muestra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señal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GPIO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viaja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través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ánodo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LED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cátodo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través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resistencia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finalmente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llega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GND (tierra) de Raspberry Pi.</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preparar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circuito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escriba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script de Python.</a:t>
            </a:r>
            <a:endParaRPr lang="ko-KR" altLang="en-US" sz="975" dirty="0">
              <a:solidFill>
                <a:schemeClr val="tx1">
                  <a:lumMod val="85000"/>
                  <a:lumOff val="15000"/>
                </a:schemeClr>
              </a:solidFill>
              <a:latin typeface="Arial" panose="020B0604020202020204" pitchFamily="34" charset="0"/>
            </a:endParaRPr>
          </a:p>
        </p:txBody>
      </p:sp>
      <p:sp>
        <p:nvSpPr>
          <p:cNvPr id="16" name="직사각형 15">
            <a:extLst>
              <a:ext uri="{FF2B5EF4-FFF2-40B4-BE49-F238E27FC236}">
                <a16:creationId xmlns:a16="http://schemas.microsoft.com/office/drawing/2014/main" id="{723E5BA7-EEF6-4D4A-8E82-B13686975CCF}"/>
              </a:ext>
            </a:extLst>
          </p:cNvPr>
          <p:cNvSpPr/>
          <p:nvPr/>
        </p:nvSpPr>
        <p:spPr>
          <a:xfrm>
            <a:off x="1277541" y="1624013"/>
            <a:ext cx="2324101" cy="30408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LED de Control</a:t>
            </a:r>
          </a:p>
        </p:txBody>
      </p:sp>
      <p:sp>
        <p:nvSpPr>
          <p:cNvPr id="1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71641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A033A74-F7A2-4B08-B8E5-9EA51B00C57B}"/>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Introducir comandos para reducir la posibilidad de algunos bloqueos.</a:t>
            </a:r>
            <a:endParaRPr lang="ko-KR" altLang="en-US" sz="1050" dirty="0">
              <a:solidFill>
                <a:schemeClr val="tx1"/>
              </a:solidFill>
              <a:latin typeface="Arial" panose="020B0604020202020204" pitchFamily="34" charset="0"/>
              <a:ea typeface="SamsungOne 400" panose="020B0503030303020204" pitchFamily="34" charset="0"/>
            </a:endParaRPr>
          </a:p>
        </p:txBody>
      </p:sp>
      <p:sp>
        <p:nvSpPr>
          <p:cNvPr id="13" name="직사각형 12">
            <a:extLst>
              <a:ext uri="{FF2B5EF4-FFF2-40B4-BE49-F238E27FC236}">
                <a16:creationId xmlns:a16="http://schemas.microsoft.com/office/drawing/2014/main" id="{EFB8D9BA-750C-4BD3-8823-0435BC0C575C}"/>
              </a:ext>
            </a:extLst>
          </p:cNvPr>
          <p:cNvSpPr/>
          <p:nvPr/>
        </p:nvSpPr>
        <p:spPr>
          <a:xfrm>
            <a:off x="1385888" y="1313371"/>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Trabajo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previo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recomendado</a:t>
            </a:r>
            <a:endParaRPr lang="ko-KR" altLang="en-US" sz="975" dirty="0">
              <a:solidFill>
                <a:schemeClr val="tx1">
                  <a:lumMod val="85000"/>
                  <a:lumOff val="15000"/>
                </a:schemeClr>
              </a:solidFill>
              <a:latin typeface="Arial" panose="020B0604020202020204" pitchFamily="34" charset="0"/>
            </a:endParaRPr>
          </a:p>
        </p:txBody>
      </p:sp>
      <p:grpSp>
        <p:nvGrpSpPr>
          <p:cNvPr id="15" name="그룹 14">
            <a:extLst>
              <a:ext uri="{FF2B5EF4-FFF2-40B4-BE49-F238E27FC236}">
                <a16:creationId xmlns:a16="http://schemas.microsoft.com/office/drawing/2014/main" id="{79DC71DB-6A33-46D6-B0B7-1BE0FA122135}"/>
              </a:ext>
            </a:extLst>
          </p:cNvPr>
          <p:cNvGrpSpPr/>
          <p:nvPr/>
        </p:nvGrpSpPr>
        <p:grpSpPr>
          <a:xfrm>
            <a:off x="1385889" y="1559062"/>
            <a:ext cx="3937873" cy="230832"/>
            <a:chOff x="3716526" y="2460828"/>
            <a:chExt cx="5250497" cy="307776"/>
          </a:xfrm>
        </p:grpSpPr>
        <p:sp>
          <p:nvSpPr>
            <p:cNvPr id="17" name="TextBox 16">
              <a:extLst>
                <a:ext uri="{FF2B5EF4-FFF2-40B4-BE49-F238E27FC236}">
                  <a16:creationId xmlns:a16="http://schemas.microsoft.com/office/drawing/2014/main" id="{6C4504B1-1963-4089-A163-970CDCB9105B}"/>
                </a:ext>
              </a:extLst>
            </p:cNvPr>
            <p:cNvSpPr txBox="1"/>
            <p:nvPr/>
          </p:nvSpPr>
          <p:spPr>
            <a:xfrm>
              <a:off x="3800649" y="2460828"/>
              <a:ext cx="5166374"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a:t>
              </a:r>
              <a:r>
                <a:rPr lang="en-US" altLang="ko-KR" sz="900" dirty="0" err="1">
                  <a:solidFill>
                    <a:schemeClr val="bg1"/>
                  </a:solidFill>
                  <a:latin typeface="D2Coding" panose="020B0609020101020101" pitchFamily="49" charset="-127"/>
                  <a:ea typeface="D2Coding" panose="020B0609020101020101" pitchFamily="49" charset="-127"/>
                </a:rPr>
                <a:t>sudo</a:t>
              </a:r>
              <a:r>
                <a:rPr lang="en-US" altLang="ko-KR" sz="900" dirty="0">
                  <a:solidFill>
                    <a:schemeClr val="bg1"/>
                  </a:solidFill>
                  <a:latin typeface="D2Coding" panose="020B0609020101020101" pitchFamily="49" charset="-127"/>
                  <a:ea typeface="D2Coding" panose="020B0609020101020101" pitchFamily="49" charset="-127"/>
                </a:rPr>
                <a:t> apt-get install </a:t>
              </a:r>
              <a:r>
                <a:rPr lang="en-US" altLang="ko-KR" sz="900" dirty="0" err="1">
                  <a:solidFill>
                    <a:schemeClr val="bg1"/>
                  </a:solidFill>
                  <a:latin typeface="D2Coding" panose="020B0609020101020101" pitchFamily="49" charset="-127"/>
                  <a:ea typeface="D2Coding" panose="020B0609020101020101" pitchFamily="49" charset="-127"/>
                </a:rPr>
                <a:t>libatlas</a:t>
              </a:r>
              <a:r>
                <a:rPr lang="en-US" altLang="ko-KR" sz="900" dirty="0">
                  <a:solidFill>
                    <a:schemeClr val="bg1"/>
                  </a:solidFill>
                  <a:latin typeface="D2Coding" panose="020B0609020101020101" pitchFamily="49" charset="-127"/>
                  <a:ea typeface="D2Coding" panose="020B0609020101020101" pitchFamily="49" charset="-127"/>
                </a:rPr>
                <a:t>-base-dev</a:t>
              </a:r>
            </a:p>
          </p:txBody>
        </p:sp>
        <p:sp>
          <p:nvSpPr>
            <p:cNvPr id="18" name="직사각형 17">
              <a:extLst>
                <a:ext uri="{FF2B5EF4-FFF2-40B4-BE49-F238E27FC236}">
                  <a16:creationId xmlns:a16="http://schemas.microsoft.com/office/drawing/2014/main" id="{9BEF2D28-EBA5-4F47-9B89-8B13391FEA2C}"/>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sp>
        <p:nvSpPr>
          <p:cNvPr id="20" name="직사각형 19">
            <a:extLst>
              <a:ext uri="{FF2B5EF4-FFF2-40B4-BE49-F238E27FC236}">
                <a16:creationId xmlns:a16="http://schemas.microsoft.com/office/drawing/2014/main" id="{C7930849-25C0-424A-96CB-DC036BC4CCF0}"/>
              </a:ext>
            </a:extLst>
          </p:cNvPr>
          <p:cNvSpPr/>
          <p:nvPr/>
        </p:nvSpPr>
        <p:spPr>
          <a:xfrm>
            <a:off x="1385888" y="1897572"/>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Elimine los posibles conflictos con el numpy existente.</a:t>
            </a:r>
            <a:endParaRPr lang="ko-KR" altLang="en-US" sz="975" dirty="0">
              <a:solidFill>
                <a:schemeClr val="tx1">
                  <a:lumMod val="85000"/>
                  <a:lumOff val="15000"/>
                </a:schemeClr>
              </a:solidFill>
              <a:latin typeface="Arial" panose="020B0604020202020204" pitchFamily="34" charset="0"/>
            </a:endParaRPr>
          </a:p>
        </p:txBody>
      </p:sp>
      <p:grpSp>
        <p:nvGrpSpPr>
          <p:cNvPr id="21" name="그룹 20">
            <a:extLst>
              <a:ext uri="{FF2B5EF4-FFF2-40B4-BE49-F238E27FC236}">
                <a16:creationId xmlns:a16="http://schemas.microsoft.com/office/drawing/2014/main" id="{859A8EF2-03E1-446C-8084-F58204AD2763}"/>
              </a:ext>
            </a:extLst>
          </p:cNvPr>
          <p:cNvGrpSpPr/>
          <p:nvPr/>
        </p:nvGrpSpPr>
        <p:grpSpPr>
          <a:xfrm>
            <a:off x="1385888" y="2143263"/>
            <a:ext cx="3937874" cy="230832"/>
            <a:chOff x="3716526" y="2460828"/>
            <a:chExt cx="4292011" cy="307776"/>
          </a:xfrm>
        </p:grpSpPr>
        <p:sp>
          <p:nvSpPr>
            <p:cNvPr id="22" name="TextBox 21">
              <a:extLst>
                <a:ext uri="{FF2B5EF4-FFF2-40B4-BE49-F238E27FC236}">
                  <a16:creationId xmlns:a16="http://schemas.microsoft.com/office/drawing/2014/main" id="{E798DD0C-3A10-453F-8120-2A625D40C4B7}"/>
                </a:ext>
              </a:extLst>
            </p:cNvPr>
            <p:cNvSpPr txBox="1"/>
            <p:nvPr/>
          </p:nvSpPr>
          <p:spPr>
            <a:xfrm>
              <a:off x="3800649" y="2460828"/>
              <a:ext cx="4207888"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pip3 uninstall </a:t>
              </a:r>
              <a:r>
                <a:rPr lang="en-US" altLang="ko-KR" sz="900" dirty="0" err="1">
                  <a:solidFill>
                    <a:schemeClr val="bg1"/>
                  </a:solidFill>
                  <a:latin typeface="D2Coding" panose="020B0609020101020101" pitchFamily="49" charset="-127"/>
                  <a:ea typeface="D2Coding" panose="020B0609020101020101" pitchFamily="49" charset="-127"/>
                </a:rPr>
                <a:t>numpy</a:t>
              </a:r>
              <a:endParaRPr lang="en-US" altLang="ko-KR" sz="900" dirty="0">
                <a:solidFill>
                  <a:schemeClr val="bg1"/>
                </a:solidFill>
                <a:latin typeface="D2Coding" panose="020B0609020101020101" pitchFamily="49" charset="-127"/>
                <a:ea typeface="D2Coding" panose="020B0609020101020101" pitchFamily="49" charset="-127"/>
              </a:endParaRPr>
            </a:p>
          </p:txBody>
        </p:sp>
        <p:sp>
          <p:nvSpPr>
            <p:cNvPr id="23" name="직사각형 22">
              <a:extLst>
                <a:ext uri="{FF2B5EF4-FFF2-40B4-BE49-F238E27FC236}">
                  <a16:creationId xmlns:a16="http://schemas.microsoft.com/office/drawing/2014/main" id="{A8789A9A-49ED-4C66-9CD2-03C1214824FF}"/>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sp>
        <p:nvSpPr>
          <p:cNvPr id="24" name="직사각형 23">
            <a:extLst>
              <a:ext uri="{FF2B5EF4-FFF2-40B4-BE49-F238E27FC236}">
                <a16:creationId xmlns:a16="http://schemas.microsoft.com/office/drawing/2014/main" id="{316A3326-FA59-4261-8129-74A7A2ED4C01}"/>
              </a:ext>
            </a:extLst>
          </p:cNvPr>
          <p:cNvSpPr/>
          <p:nvPr/>
        </p:nvSpPr>
        <p:spPr>
          <a:xfrm>
            <a:off x="1385888" y="2481772"/>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Instale</a:t>
            </a:r>
            <a:r>
              <a:rPr lang="en-US" altLang="ko-KR" sz="975" dirty="0">
                <a:solidFill>
                  <a:schemeClr val="tx1">
                    <a:lumMod val="85000"/>
                    <a:lumOff val="15000"/>
                  </a:schemeClr>
                </a:solidFill>
                <a:latin typeface="Arial" panose="020B0604020202020204" pitchFamily="34" charset="0"/>
              </a:rPr>
              <a:t> la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para la </a:t>
            </a:r>
            <a:r>
              <a:rPr lang="en-US" altLang="ko-KR" sz="975" dirty="0" err="1">
                <a:solidFill>
                  <a:schemeClr val="tx1">
                    <a:lumMod val="85000"/>
                    <a:lumOff val="15000"/>
                  </a:schemeClr>
                </a:solidFill>
                <a:latin typeface="Arial" panose="020B0604020202020204" pitchFamily="34" charset="0"/>
              </a:rPr>
              <a:t>visualización</a:t>
            </a:r>
            <a:r>
              <a:rPr lang="en-US" altLang="ko-KR" sz="975" dirty="0">
                <a:solidFill>
                  <a:schemeClr val="tx1">
                    <a:lumMod val="85000"/>
                    <a:lumOff val="15000"/>
                  </a:schemeClr>
                </a:solidFill>
                <a:latin typeface="Arial" panose="020B0604020202020204" pitchFamily="34" charset="0"/>
              </a:rPr>
              <a:t>.</a:t>
            </a:r>
            <a:endParaRPr lang="ko-KR" altLang="en-US" sz="975" dirty="0">
              <a:solidFill>
                <a:schemeClr val="tx1">
                  <a:lumMod val="85000"/>
                  <a:lumOff val="15000"/>
                </a:schemeClr>
              </a:solidFill>
              <a:latin typeface="Arial" panose="020B0604020202020204" pitchFamily="34" charset="0"/>
            </a:endParaRPr>
          </a:p>
        </p:txBody>
      </p:sp>
      <p:grpSp>
        <p:nvGrpSpPr>
          <p:cNvPr id="25" name="그룹 24">
            <a:extLst>
              <a:ext uri="{FF2B5EF4-FFF2-40B4-BE49-F238E27FC236}">
                <a16:creationId xmlns:a16="http://schemas.microsoft.com/office/drawing/2014/main" id="{8605B58C-7378-4196-AC01-AEECF75551C2}"/>
              </a:ext>
            </a:extLst>
          </p:cNvPr>
          <p:cNvGrpSpPr/>
          <p:nvPr/>
        </p:nvGrpSpPr>
        <p:grpSpPr>
          <a:xfrm>
            <a:off x="1385889" y="2727462"/>
            <a:ext cx="3937873" cy="369332"/>
            <a:chOff x="3716526" y="2460828"/>
            <a:chExt cx="5250497" cy="492443"/>
          </a:xfrm>
        </p:grpSpPr>
        <p:sp>
          <p:nvSpPr>
            <p:cNvPr id="26" name="TextBox 25">
              <a:extLst>
                <a:ext uri="{FF2B5EF4-FFF2-40B4-BE49-F238E27FC236}">
                  <a16:creationId xmlns:a16="http://schemas.microsoft.com/office/drawing/2014/main" id="{EFC793E7-B7C7-41A5-9A84-CB5E9744BD5A}"/>
                </a:ext>
              </a:extLst>
            </p:cNvPr>
            <p:cNvSpPr txBox="1"/>
            <p:nvPr/>
          </p:nvSpPr>
          <p:spPr>
            <a:xfrm>
              <a:off x="3800649" y="2460828"/>
              <a:ext cx="5166374" cy="492443"/>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a:t>
              </a:r>
              <a:r>
                <a:rPr lang="en-US" altLang="ko-KR" sz="900" dirty="0" err="1">
                  <a:solidFill>
                    <a:schemeClr val="bg1"/>
                  </a:solidFill>
                  <a:latin typeface="D2Coding" panose="020B0609020101020101" pitchFamily="49" charset="-127"/>
                  <a:ea typeface="D2Coding" panose="020B0609020101020101" pitchFamily="49" charset="-127"/>
                </a:rPr>
                <a:t>sudo</a:t>
              </a:r>
              <a:r>
                <a:rPr lang="en-US" altLang="ko-KR" sz="900" dirty="0">
                  <a:solidFill>
                    <a:schemeClr val="bg1"/>
                  </a:solidFill>
                  <a:latin typeface="D2Coding" panose="020B0609020101020101" pitchFamily="49" charset="-127"/>
                  <a:ea typeface="D2Coding" panose="020B0609020101020101" pitchFamily="49" charset="-127"/>
                </a:rPr>
                <a:t> apt install python3-matplotlib python3-numpy pyhon3-pandas</a:t>
              </a:r>
            </a:p>
          </p:txBody>
        </p:sp>
        <p:sp>
          <p:nvSpPr>
            <p:cNvPr id="27" name="직사각형 26">
              <a:extLst>
                <a:ext uri="{FF2B5EF4-FFF2-40B4-BE49-F238E27FC236}">
                  <a16:creationId xmlns:a16="http://schemas.microsoft.com/office/drawing/2014/main" id="{E3805DA1-DCF7-4E3C-B0E0-E14694E64850}"/>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sp>
        <p:nvSpPr>
          <p:cNvPr id="28"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3.2.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2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4711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A033A74-F7A2-4B08-B8E5-9EA51B00C57B}"/>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~/Toy_projects/temp_visualization.py (1)</a:t>
            </a:r>
          </a:p>
        </p:txBody>
      </p:sp>
      <p:sp>
        <p:nvSpPr>
          <p:cNvPr id="13" name="직사각형 12">
            <a:extLst>
              <a:ext uri="{FF2B5EF4-FFF2-40B4-BE49-F238E27FC236}">
                <a16:creationId xmlns:a16="http://schemas.microsoft.com/office/drawing/2014/main" id="{EFB8D9BA-750C-4BD3-8823-0435BC0C575C}"/>
              </a:ext>
            </a:extLst>
          </p:cNvPr>
          <p:cNvSpPr/>
          <p:nvPr/>
        </p:nvSpPr>
        <p:spPr>
          <a:xfrm>
            <a:off x="1385888" y="1313371"/>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Cree el script ~/Toy_projects/temp_visualization.py.</a:t>
            </a:r>
            <a:endParaRPr lang="ko-KR" altLang="en-US" sz="975" dirty="0">
              <a:solidFill>
                <a:schemeClr val="tx1">
                  <a:lumMod val="85000"/>
                  <a:lumOff val="15000"/>
                </a:schemeClr>
              </a:solidFill>
              <a:latin typeface="Arial" panose="020B0604020202020204" pitchFamily="34" charset="0"/>
            </a:endParaRPr>
          </a:p>
        </p:txBody>
      </p:sp>
      <p:grpSp>
        <p:nvGrpSpPr>
          <p:cNvPr id="2" name="그룹 1"/>
          <p:cNvGrpSpPr/>
          <p:nvPr/>
        </p:nvGrpSpPr>
        <p:grpSpPr>
          <a:xfrm>
            <a:off x="1385889" y="1572441"/>
            <a:ext cx="6524863" cy="2508069"/>
            <a:chOff x="703263" y="2096588"/>
            <a:chExt cx="8699817" cy="3344092"/>
          </a:xfrm>
        </p:grpSpPr>
        <p:pic>
          <p:nvPicPr>
            <p:cNvPr id="30" name="그림 29">
              <a:extLst>
                <a:ext uri="{FF2B5EF4-FFF2-40B4-BE49-F238E27FC236}">
                  <a16:creationId xmlns:a16="http://schemas.microsoft.com/office/drawing/2014/main" id="{4F838CDF-9E9F-42E1-8D94-BC1B727E4989}"/>
                </a:ext>
              </a:extLst>
            </p:cNvPr>
            <p:cNvPicPr>
              <a:picLocks noChangeAspect="1"/>
            </p:cNvPicPr>
            <p:nvPr/>
          </p:nvPicPr>
          <p:blipFill>
            <a:blip r:embed="rId4"/>
            <a:stretch>
              <a:fillRect/>
            </a:stretch>
          </p:blipFill>
          <p:spPr>
            <a:xfrm>
              <a:off x="788517" y="2157200"/>
              <a:ext cx="8536299" cy="3207280"/>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703263" y="2096588"/>
              <a:ext cx="8699817" cy="33440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3.2.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2847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A033A74-F7A2-4B08-B8E5-9EA51B00C57B}"/>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~/Toy_projects/temp_visualization.py (1)</a:t>
            </a:r>
          </a:p>
        </p:txBody>
      </p:sp>
      <p:sp>
        <p:nvSpPr>
          <p:cNvPr id="13" name="직사각형 12">
            <a:extLst>
              <a:ext uri="{FF2B5EF4-FFF2-40B4-BE49-F238E27FC236}">
                <a16:creationId xmlns:a16="http://schemas.microsoft.com/office/drawing/2014/main" id="{EFB8D9BA-750C-4BD3-8823-0435BC0C575C}"/>
              </a:ext>
            </a:extLst>
          </p:cNvPr>
          <p:cNvSpPr/>
          <p:nvPr/>
        </p:nvSpPr>
        <p:spPr>
          <a:xfrm>
            <a:off x="1385888" y="1313371"/>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Cree el script ~/Toy_projects/temp_visualization.py.</a:t>
            </a:r>
            <a:endParaRPr lang="ko-KR" altLang="en-US" sz="975" dirty="0">
              <a:solidFill>
                <a:schemeClr val="tx1">
                  <a:lumMod val="85000"/>
                  <a:lumOff val="1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A6339D6B-82D4-40F9-8347-BC83A5F5F284}"/>
              </a:ext>
            </a:extLst>
          </p:cNvPr>
          <p:cNvSpPr txBox="1"/>
          <p:nvPr/>
        </p:nvSpPr>
        <p:spPr>
          <a:xfrm>
            <a:off x="4441746" y="1536685"/>
            <a:ext cx="3517695" cy="3181640"/>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matplotlib 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pyplot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animation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animación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pyplot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establezca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llamará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numpy</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np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calcular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matriz</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rápidamente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4: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Adafruit_DHT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usar DHT-11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convenientemente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6-7: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sensor DHT-11 a la variable del sensor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pines GPIO a la variable del pin.</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9: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matplotlib.pyplot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10: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Establecer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pyplot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Establecer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cantidad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expresarán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puntos.</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12-13: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Trazar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max_points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componentes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-x de la forma (0, 1, 2 ... max_point-1)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componentes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-y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max_points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matriz</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contiene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a:t>
            </a:r>
          </a:p>
        </p:txBody>
      </p:sp>
      <p:grpSp>
        <p:nvGrpSpPr>
          <p:cNvPr id="2" name="그룹 1"/>
          <p:cNvGrpSpPr/>
          <p:nvPr/>
        </p:nvGrpSpPr>
        <p:grpSpPr>
          <a:xfrm>
            <a:off x="1385889" y="1589586"/>
            <a:ext cx="3170158" cy="1250769"/>
            <a:chOff x="703263" y="2096588"/>
            <a:chExt cx="4226877" cy="1667692"/>
          </a:xfrm>
        </p:grpSpPr>
        <p:pic>
          <p:nvPicPr>
            <p:cNvPr id="30" name="그림 29">
              <a:extLst>
                <a:ext uri="{FF2B5EF4-FFF2-40B4-BE49-F238E27FC236}">
                  <a16:creationId xmlns:a16="http://schemas.microsoft.com/office/drawing/2014/main" id="{4F838CDF-9E9F-42E1-8D94-BC1B727E4989}"/>
                </a:ext>
              </a:extLst>
            </p:cNvPr>
            <p:cNvPicPr>
              <a:picLocks noChangeAspect="1"/>
            </p:cNvPicPr>
            <p:nvPr/>
          </p:nvPicPr>
          <p:blipFill>
            <a:blip r:embed="rId4"/>
            <a:stretch>
              <a:fillRect/>
            </a:stretch>
          </p:blipFill>
          <p:spPr>
            <a:xfrm>
              <a:off x="788517" y="2157200"/>
              <a:ext cx="4075627" cy="1531305"/>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703263" y="2096588"/>
              <a:ext cx="4226877" cy="16676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3.2.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1167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A033A74-F7A2-4B08-B8E5-9EA51B00C57B}"/>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~/Toy_projects/temp_visualization.py (2)</a:t>
            </a:r>
          </a:p>
        </p:txBody>
      </p:sp>
      <p:grpSp>
        <p:nvGrpSpPr>
          <p:cNvPr id="2" name="그룹 1"/>
          <p:cNvGrpSpPr/>
          <p:nvPr/>
        </p:nvGrpSpPr>
        <p:grpSpPr>
          <a:xfrm>
            <a:off x="1277542" y="1377315"/>
            <a:ext cx="6633210" cy="2851785"/>
            <a:chOff x="558801" y="1836420"/>
            <a:chExt cx="8844280" cy="3802380"/>
          </a:xfrm>
        </p:grpSpPr>
        <p:pic>
          <p:nvPicPr>
            <p:cNvPr id="8" name="그림 7">
              <a:extLst>
                <a:ext uri="{FF2B5EF4-FFF2-40B4-BE49-F238E27FC236}">
                  <a16:creationId xmlns:a16="http://schemas.microsoft.com/office/drawing/2014/main" id="{208E0FEB-E2F1-41B7-8D64-70A456260D21}"/>
                </a:ext>
              </a:extLst>
            </p:cNvPr>
            <p:cNvPicPr>
              <a:picLocks noChangeAspect="1"/>
            </p:cNvPicPr>
            <p:nvPr/>
          </p:nvPicPr>
          <p:blipFill>
            <a:blip r:embed="rId4"/>
            <a:stretch>
              <a:fillRect/>
            </a:stretch>
          </p:blipFill>
          <p:spPr>
            <a:xfrm>
              <a:off x="635000" y="1897324"/>
              <a:ext cx="8695886" cy="3665275"/>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558801" y="1836420"/>
              <a:ext cx="8844280" cy="380238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1"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3.2.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314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A033A74-F7A2-4B08-B8E5-9EA51B00C57B}"/>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~/Toy_projects/temp_visualization.py (2)</a:t>
            </a:r>
          </a:p>
        </p:txBody>
      </p:sp>
      <p:sp>
        <p:nvSpPr>
          <p:cNvPr id="29" name="TextBox 28">
            <a:extLst>
              <a:ext uri="{FF2B5EF4-FFF2-40B4-BE49-F238E27FC236}">
                <a16:creationId xmlns:a16="http://schemas.microsoft.com/office/drawing/2014/main" id="{A6339D6B-82D4-40F9-8347-BC83A5F5F284}"/>
              </a:ext>
            </a:extLst>
          </p:cNvPr>
          <p:cNvSpPr txBox="1"/>
          <p:nvPr/>
        </p:nvSpPr>
        <p:spPr>
          <a:xfrm>
            <a:off x="4453176" y="1410787"/>
            <a:ext cx="3506265" cy="2808461"/>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15-16: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Definición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función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inicialización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18: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Almacene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humedad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temperatura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DHT-11 a h y 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respectivamente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21-22: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Corresponda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valor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temperatura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sensor a y para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animada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line23-25: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Obtener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moverlos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espacio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derecha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convertirlos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nuevos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asignarlos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nuevos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ydata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28: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animación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400050" lvl="1" indent="-128588">
              <a:spcAft>
                <a:spcPts val="600"/>
              </a:spcAft>
              <a:buClr>
                <a:srgbClr val="193EB0"/>
              </a:buClr>
              <a:buFont typeface="나눔고딕 ExtraBold" panose="020D0904000000000000" pitchFamily="50" charset="-127"/>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fig es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plt</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400050" lvl="1" indent="-128588">
              <a:spcAft>
                <a:spcPts val="600"/>
              </a:spcAft>
              <a:buClr>
                <a:srgbClr val="193EB0"/>
              </a:buClr>
              <a:buFont typeface="나눔고딕 ExtraBold" panose="020D0904000000000000" pitchFamily="50" charset="-127"/>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animate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función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animación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400050" lvl="1" indent="-128588">
              <a:spcAft>
                <a:spcPts val="600"/>
              </a:spcAft>
              <a:buClr>
                <a:srgbClr val="193EB0"/>
              </a:buClr>
              <a:buFont typeface="나눔고딕 ExtraBold" panose="020D0904000000000000" pitchFamily="50" charset="-127"/>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Función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inicio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inicialización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init_func</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29: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Imprimir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pantalla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277542" y="1394419"/>
            <a:ext cx="3278505" cy="1457366"/>
            <a:chOff x="558801" y="1843985"/>
            <a:chExt cx="4371340" cy="1943155"/>
          </a:xfrm>
        </p:grpSpPr>
        <p:pic>
          <p:nvPicPr>
            <p:cNvPr id="8" name="그림 7">
              <a:extLst>
                <a:ext uri="{FF2B5EF4-FFF2-40B4-BE49-F238E27FC236}">
                  <a16:creationId xmlns:a16="http://schemas.microsoft.com/office/drawing/2014/main" id="{208E0FEB-E2F1-41B7-8D64-70A456260D21}"/>
                </a:ext>
              </a:extLst>
            </p:cNvPr>
            <p:cNvPicPr>
              <a:picLocks noChangeAspect="1"/>
            </p:cNvPicPr>
            <p:nvPr/>
          </p:nvPicPr>
          <p:blipFill>
            <a:blip r:embed="rId4"/>
            <a:stretch>
              <a:fillRect/>
            </a:stretch>
          </p:blipFill>
          <p:spPr>
            <a:xfrm>
              <a:off x="627380" y="1912565"/>
              <a:ext cx="4238377" cy="1786456"/>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558801" y="1843985"/>
              <a:ext cx="4371340" cy="194315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9"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3.2.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715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632BDA0E-19FD-4684-9727-90A40A2763A8}"/>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a:solidFill>
                  <a:srgbClr val="0C0C0C"/>
                </a:solidFill>
                <a:latin typeface="Arial" panose="020B0604020202020204" pitchFamily="34" charset="0"/>
                <a:ea typeface="Samsung Sharp Sans" pitchFamily="2" charset="0"/>
                <a:cs typeface="Arial" panose="020B0604020202020204" pitchFamily="34" charset="0"/>
                <a:sym typeface="Arial"/>
              </a:rPr>
              <a:t>Visualizar la temperatura de salida del proyecto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9" name="직사각형 8">
            <a:extLst>
              <a:ext uri="{FF2B5EF4-FFF2-40B4-BE49-F238E27FC236}">
                <a16:creationId xmlns:a16="http://schemas.microsoft.com/office/drawing/2014/main" id="{1A712A3D-2960-43B3-99AD-E05EE034E70B}"/>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dirty="0">
                <a:solidFill>
                  <a:schemeClr val="tx1"/>
                </a:solidFill>
                <a:latin typeface="Arial" panose="020B0604020202020204" pitchFamily="34" charset="0"/>
                <a:ea typeface="SamsungOne 400" panose="020B0503030303020204" pitchFamily="34" charset="0"/>
              </a:rPr>
              <a:t>Terminal</a:t>
            </a:r>
          </a:p>
        </p:txBody>
      </p:sp>
      <p:sp>
        <p:nvSpPr>
          <p:cNvPr id="11" name="직사각형 10">
            <a:extLst>
              <a:ext uri="{FF2B5EF4-FFF2-40B4-BE49-F238E27FC236}">
                <a16:creationId xmlns:a16="http://schemas.microsoft.com/office/drawing/2014/main" id="{892CA1B3-F8B3-462D-9517-2406678835C7}"/>
              </a:ext>
            </a:extLst>
          </p:cNvPr>
          <p:cNvSpPr/>
          <p:nvPr/>
        </p:nvSpPr>
        <p:spPr>
          <a:xfrm>
            <a:off x="1385888" y="1574005"/>
            <a:ext cx="6372225"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el script de Python.</a:t>
            </a:r>
            <a:endParaRPr lang="ko-KR" altLang="en-US" sz="975" dirty="0">
              <a:solidFill>
                <a:schemeClr val="tx1">
                  <a:lumMod val="85000"/>
                  <a:lumOff val="15000"/>
                </a:schemeClr>
              </a:solidFill>
              <a:latin typeface="Arial" panose="020B0604020202020204" pitchFamily="34" charset="0"/>
            </a:endParaRPr>
          </a:p>
        </p:txBody>
      </p:sp>
      <p:grpSp>
        <p:nvGrpSpPr>
          <p:cNvPr id="12" name="그룹 11">
            <a:extLst>
              <a:ext uri="{FF2B5EF4-FFF2-40B4-BE49-F238E27FC236}">
                <a16:creationId xmlns:a16="http://schemas.microsoft.com/office/drawing/2014/main" id="{DFA47499-0FAF-471F-AD11-495173C734B3}"/>
              </a:ext>
            </a:extLst>
          </p:cNvPr>
          <p:cNvGrpSpPr/>
          <p:nvPr/>
        </p:nvGrpSpPr>
        <p:grpSpPr>
          <a:xfrm>
            <a:off x="1385888" y="1844247"/>
            <a:ext cx="3467958" cy="230832"/>
            <a:chOff x="3716526" y="2460828"/>
            <a:chExt cx="4623944" cy="307776"/>
          </a:xfrm>
        </p:grpSpPr>
        <p:sp>
          <p:nvSpPr>
            <p:cNvPr id="13" name="TextBox 12">
              <a:extLst>
                <a:ext uri="{FF2B5EF4-FFF2-40B4-BE49-F238E27FC236}">
                  <a16:creationId xmlns:a16="http://schemas.microsoft.com/office/drawing/2014/main" id="{86057D46-D49A-46F8-99B6-52E4E69B6BF2}"/>
                </a:ext>
              </a:extLst>
            </p:cNvPr>
            <p:cNvSpPr txBox="1"/>
            <p:nvPr/>
          </p:nvSpPr>
          <p:spPr>
            <a:xfrm>
              <a:off x="3800649" y="2460828"/>
              <a:ext cx="4539821" cy="307776"/>
            </a:xfrm>
            <a:prstGeom prst="rect">
              <a:avLst/>
            </a:prstGeom>
            <a:solidFill>
              <a:schemeClr val="tx1"/>
            </a:solidFill>
          </p:spPr>
          <p:txBody>
            <a:bodyPr wrap="square" rtlCol="0">
              <a:spAutoFit/>
            </a:bodyPr>
            <a:lstStyle/>
            <a:p>
              <a:r>
                <a:rPr lang="en-US" altLang="ko-KR" sz="900" dirty="0">
                  <a:solidFill>
                    <a:schemeClr val="bg1"/>
                  </a:solidFill>
                  <a:latin typeface="D2Coding" panose="020B0609020101020101" pitchFamily="49" charset="-127"/>
                  <a:ea typeface="D2Coding" panose="020B0609020101020101" pitchFamily="49" charset="-127"/>
                </a:rPr>
                <a:t>$ python3 temp_visualization.py</a:t>
              </a:r>
            </a:p>
          </p:txBody>
        </p:sp>
        <p:sp>
          <p:nvSpPr>
            <p:cNvPr id="14" name="직사각형 13">
              <a:extLst>
                <a:ext uri="{FF2B5EF4-FFF2-40B4-BE49-F238E27FC236}">
                  <a16:creationId xmlns:a16="http://schemas.microsoft.com/office/drawing/2014/main" id="{346D1DFF-F73C-42B4-93EE-8975A9A80A63}"/>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pic>
        <p:nvPicPr>
          <p:cNvPr id="15" name="그림 14">
            <a:extLst>
              <a:ext uri="{FF2B5EF4-FFF2-40B4-BE49-F238E27FC236}">
                <a16:creationId xmlns:a16="http://schemas.microsoft.com/office/drawing/2014/main" id="{2D2820EB-4A73-464D-BA18-BF4CDBC190B7}"/>
              </a:ext>
            </a:extLst>
          </p:cNvPr>
          <p:cNvPicPr>
            <a:picLocks noChangeAspect="1"/>
          </p:cNvPicPr>
          <p:nvPr/>
        </p:nvPicPr>
        <p:blipFill>
          <a:blip r:embed="rId4"/>
          <a:stretch>
            <a:fillRect/>
          </a:stretch>
        </p:blipFill>
        <p:spPr>
          <a:xfrm>
            <a:off x="1385888" y="2123514"/>
            <a:ext cx="4264940" cy="161583"/>
          </a:xfrm>
          <a:prstGeom prst="rect">
            <a:avLst/>
          </a:prstGeom>
        </p:spPr>
      </p:pic>
      <p:sp>
        <p:nvSpPr>
          <p:cNvPr id="16" name="직사각형 15">
            <a:extLst>
              <a:ext uri="{FF2B5EF4-FFF2-40B4-BE49-F238E27FC236}">
                <a16:creationId xmlns:a16="http://schemas.microsoft.com/office/drawing/2014/main" id="{9CF9898E-3986-43AB-9E51-0187A81EFD3A}"/>
              </a:ext>
            </a:extLst>
          </p:cNvPr>
          <p:cNvSpPr/>
          <p:nvPr/>
        </p:nvSpPr>
        <p:spPr>
          <a:xfrm>
            <a:off x="1385888" y="2330741"/>
            <a:ext cx="6372225" cy="409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Verá Visualización de datos de temperatura en la pantalla. Puede ver el resultado del proyecto de visualización de datos de temperatura, donde los valores recién medidos se acumulan y se mueven a la derecha.</a:t>
            </a:r>
            <a:endParaRPr lang="en-US" altLang="ko-KR" sz="975" dirty="0">
              <a:solidFill>
                <a:schemeClr val="tx1">
                  <a:lumMod val="85000"/>
                  <a:lumOff val="15000"/>
                </a:schemeClr>
              </a:solidFill>
              <a:latin typeface="Arial" panose="020B0604020202020204" pitchFamily="34" charset="0"/>
            </a:endParaRPr>
          </a:p>
        </p:txBody>
      </p:sp>
      <p:grpSp>
        <p:nvGrpSpPr>
          <p:cNvPr id="2" name="그룹 1"/>
          <p:cNvGrpSpPr/>
          <p:nvPr/>
        </p:nvGrpSpPr>
        <p:grpSpPr>
          <a:xfrm>
            <a:off x="1385888" y="2742977"/>
            <a:ext cx="2255759" cy="1983105"/>
            <a:chOff x="703263" y="3657303"/>
            <a:chExt cx="3007678" cy="2644140"/>
          </a:xfrm>
        </p:grpSpPr>
        <p:pic>
          <p:nvPicPr>
            <p:cNvPr id="17" name="그림 16">
              <a:extLst>
                <a:ext uri="{FF2B5EF4-FFF2-40B4-BE49-F238E27FC236}">
                  <a16:creationId xmlns:a16="http://schemas.microsoft.com/office/drawing/2014/main" id="{8441C62D-76AF-4FBC-8A11-E543572DD875}"/>
                </a:ext>
              </a:extLst>
            </p:cNvPr>
            <p:cNvPicPr>
              <a:picLocks noChangeAspect="1"/>
            </p:cNvPicPr>
            <p:nvPr/>
          </p:nvPicPr>
          <p:blipFill>
            <a:blip r:embed="rId5"/>
            <a:stretch>
              <a:fillRect/>
            </a:stretch>
          </p:blipFill>
          <p:spPr>
            <a:xfrm>
              <a:off x="787082" y="3745576"/>
              <a:ext cx="2872857" cy="2467595"/>
            </a:xfrm>
            <a:prstGeom prst="rect">
              <a:avLst/>
            </a:prstGeom>
          </p:spPr>
        </p:pic>
        <p:sp>
          <p:nvSpPr>
            <p:cNvPr id="20" name="직사각형 19">
              <a:extLst>
                <a:ext uri="{FF2B5EF4-FFF2-40B4-BE49-F238E27FC236}">
                  <a16:creationId xmlns:a16="http://schemas.microsoft.com/office/drawing/2014/main" id="{723E5BA7-EEF6-4D4A-8E82-B13686975CCF}"/>
                </a:ext>
              </a:extLst>
            </p:cNvPr>
            <p:cNvSpPr/>
            <p:nvPr/>
          </p:nvSpPr>
          <p:spPr>
            <a:xfrm>
              <a:off x="703263" y="3657303"/>
              <a:ext cx="3007678" cy="26441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8" name="Google Shape;200;p5"/>
          <p:cNvSpPr/>
          <p:nvPr/>
        </p:nvSpPr>
        <p:spPr>
          <a:xfrm>
            <a:off x="1701800" y="296993"/>
            <a:ext cx="5740399" cy="215444"/>
          </a:xfrm>
          <a:prstGeom prst="rect">
            <a:avLst/>
          </a:prstGeom>
          <a:noFill/>
          <a:ln>
            <a:noFill/>
          </a:ln>
        </p:spPr>
        <p:txBody>
          <a:bodyPr spcFirstLastPara="1" wrap="square" lIns="0" tIns="0" rIns="0" bIns="0" anchor="t" anchorCtr="0">
            <a:spAutoFit/>
          </a:bodyPr>
          <a:lstStyle/>
          <a:p>
            <a:pPr algn="ctr" defTabSz="342890">
              <a:defRPr/>
            </a:pPr>
            <a:r>
              <a:rPr lang="en-US" altLang="ko-KR" sz="1350" dirty="0">
                <a:solidFill>
                  <a:schemeClr val="bg1"/>
                </a:solidFill>
                <a:latin typeface="Arial" panose="020B0604020202020204" pitchFamily="34" charset="0"/>
                <a:ea typeface="SamsungSharpSans-Medium" pitchFamily="2" charset="0"/>
                <a:cs typeface="Arial" panose="020B0604020202020204" pitchFamily="34" charset="0"/>
              </a:rPr>
              <a:t>3.2. Proyecto de </a:t>
            </a:r>
            <a:r>
              <a:rPr lang="en-US" altLang="ko-KR" sz="1350" dirty="0" err="1">
                <a:solidFill>
                  <a:schemeClr val="bg1"/>
                </a:solidFill>
                <a:latin typeface="Arial" panose="020B0604020202020204" pitchFamily="34" charset="0"/>
                <a:ea typeface="SamsungSharpSans-Medium" pitchFamily="2" charset="0"/>
                <a:cs typeface="Arial" panose="020B0604020202020204" pitchFamily="34" charset="0"/>
              </a:rPr>
              <a:t>Juguete</a:t>
            </a:r>
            <a:endParaRPr lang="en-US" altLang="ko-KR" sz="1350"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821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59631" y="824"/>
            <a:ext cx="7424739" cy="5141852"/>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endParaRPr lang="ko-KR" altLang="en-US" sz="1349" dirty="0">
                <a:solidFill>
                  <a:prstClr val="white"/>
                </a:solidFill>
                <a:latin typeface="Arial" panose="020B0604020202020204" pitchFamily="34" charset="0"/>
                <a:ea typeface="맑은 고딕" panose="020B0503020000020004" pitchFamily="50" charset="-127"/>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724"/>
              <a:ext cx="8398097" cy="1692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342797"/>
              <a:r>
                <a:rPr lang="en-US" altLang="ko-KR" sz="4124" dirty="0">
                  <a:solidFill>
                    <a:prstClr val="white"/>
                  </a:solidFill>
                  <a:latin typeface="Arial" panose="020B0604020202020204" pitchFamily="34" charset="0"/>
                  <a:ea typeface="Samsung Sharp Sans" pitchFamily="2" charset="0"/>
                  <a:cs typeface="Arial" panose="020B0604020202020204" pitchFamily="34" charset="0"/>
                </a:rPr>
                <a:t>End of</a:t>
              </a:r>
            </a:p>
            <a:p>
              <a:pPr defTabSz="342797"/>
              <a:r>
                <a:rPr lang="en-US" altLang="ko-KR" sz="4124" dirty="0">
                  <a:solidFill>
                    <a:prstClr val="white"/>
                  </a:solidFill>
                  <a:latin typeface="Arial" panose="020B0604020202020204" pitchFamily="34" charset="0"/>
                  <a:ea typeface="Samsung Sharp Sans" pitchFamily="2" charset="0"/>
                  <a:cs typeface="Arial" panose="020B0604020202020204" pitchFamily="34" charset="0"/>
                </a:rPr>
                <a:t>Document</a:t>
              </a:r>
            </a:p>
          </p:txBody>
        </p:sp>
      </p:grpSp>
      <p:sp>
        <p:nvSpPr>
          <p:cNvPr id="8" name="직사각형 7">
            <a:extLst>
              <a:ext uri="{FF2B5EF4-FFF2-40B4-BE49-F238E27FC236}">
                <a16:creationId xmlns:a16="http://schemas.microsoft.com/office/drawing/2014/main" id="{51E79947-5237-4965-9A7B-19D28972331C}"/>
              </a:ext>
            </a:extLst>
          </p:cNvPr>
          <p:cNvSpPr/>
          <p:nvPr/>
        </p:nvSpPr>
        <p:spPr>
          <a:xfrm>
            <a:off x="1287889" y="4766529"/>
            <a:ext cx="2166591" cy="150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975" b="1" dirty="0">
                <a:solidFill>
                  <a:schemeClr val="bg1"/>
                </a:solidFill>
                <a:latin typeface="Arial" panose="020B0604020202020204" pitchFamily="34" charset="0"/>
                <a:ea typeface="Samsung Sharp Sans Bold" pitchFamily="2" charset="0"/>
                <a:cs typeface="Arial" panose="020B0604020202020204" pitchFamily="34" charset="0"/>
              </a:rPr>
              <a:t>Samsung Innovation Campus</a:t>
            </a:r>
          </a:p>
        </p:txBody>
      </p:sp>
    </p:spTree>
    <p:extLst>
      <p:ext uri="{BB962C8B-B14F-4D97-AF65-F5344CB8AC3E}">
        <p14:creationId xmlns:p14="http://schemas.microsoft.com/office/powerpoint/2010/main" val="393508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DA1363AA-3AFD-4660-A7A4-6E18C2F1B878}"/>
              </a:ext>
            </a:extLst>
          </p:cNvPr>
          <p:cNvSpPr/>
          <p:nvPr/>
        </p:nvSpPr>
        <p:spPr>
          <a:xfrm>
            <a:off x="1293733" y="1140619"/>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Script de Python(led1.py)</a:t>
            </a:r>
            <a:endParaRPr lang="en-US" altLang="ko-KR" sz="1050" dirty="0">
              <a:solidFill>
                <a:schemeClr val="tx1"/>
              </a:solidFill>
              <a:latin typeface="Arial" panose="020B0604020202020204" pitchFamily="34" charset="0"/>
              <a:ea typeface="SamsungOne 400" panose="020B0503030303020204" pitchFamily="34" charset="0"/>
            </a:endParaRPr>
          </a:p>
        </p:txBody>
      </p:sp>
      <p:grpSp>
        <p:nvGrpSpPr>
          <p:cNvPr id="3" name="그룹 2"/>
          <p:cNvGrpSpPr/>
          <p:nvPr/>
        </p:nvGrpSpPr>
        <p:grpSpPr>
          <a:xfrm>
            <a:off x="4082633" y="1419058"/>
            <a:ext cx="3876809" cy="1649218"/>
            <a:chOff x="4298674" y="1751161"/>
            <a:chExt cx="5369761" cy="2198958"/>
          </a:xfrm>
        </p:grpSpPr>
        <p:sp>
          <p:nvSpPr>
            <p:cNvPr id="15" name="직사각형 14">
              <a:extLst>
                <a:ext uri="{FF2B5EF4-FFF2-40B4-BE49-F238E27FC236}">
                  <a16:creationId xmlns:a16="http://schemas.microsoft.com/office/drawing/2014/main" id="{20AB0490-177D-418C-9FA4-D62741D71992}"/>
                </a:ext>
              </a:extLst>
            </p:cNvPr>
            <p:cNvSpPr/>
            <p:nvPr/>
          </p:nvSpPr>
          <p:spPr>
            <a:xfrm>
              <a:off x="4305299" y="1751161"/>
              <a:ext cx="5363136"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1: </a:t>
              </a:r>
              <a:r>
                <a:rPr lang="en-US" altLang="ko-KR" sz="975" dirty="0" err="1">
                  <a:solidFill>
                    <a:schemeClr val="tx1">
                      <a:lumMod val="85000"/>
                      <a:lumOff val="15000"/>
                    </a:schemeClr>
                  </a:solidFill>
                  <a:latin typeface="Arial" panose="020B0604020202020204" pitchFamily="34" charset="0"/>
                </a:rPr>
                <a:t>Importar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LED de la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gpiozero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3: </a:t>
              </a:r>
              <a:r>
                <a:rPr lang="en-US" altLang="ko-KR" sz="975" dirty="0" err="1">
                  <a:solidFill>
                    <a:schemeClr val="tx1">
                      <a:lumMod val="85000"/>
                      <a:lumOff val="15000"/>
                    </a:schemeClr>
                  </a:solidFill>
                  <a:latin typeface="Arial" panose="020B0604020202020204" pitchFamily="34" charset="0"/>
                </a:rPr>
                <a:t>Asigne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número</a:t>
              </a:r>
              <a:r>
                <a:rPr lang="en-US" altLang="ko-KR" sz="975" dirty="0">
                  <a:solidFill>
                    <a:schemeClr val="tx1">
                      <a:lumMod val="85000"/>
                      <a:lumOff val="15000"/>
                    </a:schemeClr>
                  </a:solidFill>
                  <a:latin typeface="Arial" panose="020B0604020202020204" pitchFamily="34" charset="0"/>
                </a:rPr>
                <a:t> de pin GPIO </a:t>
              </a:r>
              <a:r>
                <a:rPr lang="en-US" altLang="ko-KR" sz="975" dirty="0" err="1">
                  <a:solidFill>
                    <a:schemeClr val="tx1">
                      <a:lumMod val="85000"/>
                      <a:lumOff val="15000"/>
                    </a:schemeClr>
                  </a:solidFill>
                  <a:latin typeface="Arial" panose="020B0604020202020204" pitchFamily="34" charset="0"/>
                </a:rPr>
                <a:t>conectado</a:t>
              </a:r>
              <a:r>
                <a:rPr lang="en-US" altLang="ko-KR" sz="975" dirty="0">
                  <a:solidFill>
                    <a:schemeClr val="tx1">
                      <a:lumMod val="85000"/>
                      <a:lumOff val="15000"/>
                    </a:schemeClr>
                  </a:solidFill>
                  <a:latin typeface="Arial" panose="020B0604020202020204" pitchFamily="34" charset="0"/>
                </a:rPr>
                <a:t> al LED </a:t>
              </a:r>
              <a:r>
                <a:rPr lang="en-US" altLang="ko-KR" sz="975" dirty="0" err="1">
                  <a:solidFill>
                    <a:schemeClr val="tx1">
                      <a:lumMod val="85000"/>
                      <a:lumOff val="15000"/>
                    </a:schemeClr>
                  </a:solidFill>
                  <a:latin typeface="Arial" panose="020B0604020202020204" pitchFamily="34" charset="0"/>
                </a:rPr>
                <a:t>como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parámetro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línea</a:t>
              </a:r>
              <a:r>
                <a:rPr lang="en-US" altLang="ko-KR" sz="975" dirty="0">
                  <a:solidFill>
                    <a:schemeClr val="tx1">
                      <a:lumMod val="85000"/>
                      <a:lumOff val="15000"/>
                    </a:schemeClr>
                  </a:solidFill>
                  <a:latin typeface="Arial" panose="020B0604020202020204" pitchFamily="34" charset="0"/>
                </a:rPr>
                <a:t> 5-6: </a:t>
              </a:r>
              <a:r>
                <a:rPr lang="en-US" altLang="ko-KR" sz="975" dirty="0" err="1">
                  <a:solidFill>
                    <a:schemeClr val="tx1">
                      <a:lumMod val="85000"/>
                      <a:lumOff val="15000"/>
                    </a:schemeClr>
                  </a:solidFill>
                  <a:latin typeface="Arial" panose="020B0604020202020204" pitchFamily="34" charset="0"/>
                </a:rPr>
                <a:t>bucle</a:t>
              </a:r>
              <a:r>
                <a:rPr lang="en-US" altLang="ko-KR" sz="975" dirty="0">
                  <a:solidFill>
                    <a:schemeClr val="tx1">
                      <a:lumMod val="85000"/>
                      <a:lumOff val="15000"/>
                    </a:schemeClr>
                  </a:solidFill>
                  <a:latin typeface="Arial" panose="020B0604020202020204" pitchFamily="34" charset="0"/>
                </a:rPr>
                <a:t> while que se </a:t>
              </a:r>
              <a:r>
                <a:rPr lang="en-US" altLang="ko-KR" sz="975" dirty="0" err="1">
                  <a:solidFill>
                    <a:schemeClr val="tx1">
                      <a:lumMod val="85000"/>
                      <a:lumOff val="15000"/>
                    </a:schemeClr>
                  </a:solidFill>
                  <a:latin typeface="Arial" panose="020B0604020202020204" pitchFamily="34" charset="0"/>
                </a:rPr>
                <a:t>repite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infinitamente</a:t>
              </a:r>
              <a:r>
                <a:rPr lang="en-US" altLang="ko-KR" sz="975" dirty="0">
                  <a:solidFill>
                    <a:schemeClr val="tx1">
                      <a:lumMod val="85000"/>
                      <a:lumOff val="15000"/>
                    </a:schemeClr>
                  </a:solidFill>
                  <a:latin typeface="Arial" panose="020B0604020202020204" pitchFamily="34" charset="0"/>
                </a:rPr>
                <a:t> con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LED </a:t>
              </a:r>
              <a:r>
                <a:rPr lang="en-US" altLang="ko-KR" sz="975" dirty="0" err="1">
                  <a:solidFill>
                    <a:schemeClr val="tx1">
                      <a:lumMod val="85000"/>
                      <a:lumOff val="15000"/>
                    </a:schemeClr>
                  </a:solidFill>
                  <a:latin typeface="Arial" panose="020B0604020202020204" pitchFamily="34" charset="0"/>
                </a:rPr>
                <a:t>encendido</a:t>
              </a:r>
              <a:endParaRPr lang="en-US" altLang="ko-KR" sz="975" dirty="0">
                <a:solidFill>
                  <a:schemeClr val="tx1">
                    <a:lumMod val="85000"/>
                    <a:lumOff val="15000"/>
                  </a:schemeClr>
                </a:solidFill>
                <a:latin typeface="Arial" panose="020B0604020202020204" pitchFamily="34" charset="0"/>
              </a:endParaRPr>
            </a:p>
          </p:txBody>
        </p:sp>
        <p:sp>
          <p:nvSpPr>
            <p:cNvPr id="12" name="직사각형 11">
              <a:extLst>
                <a:ext uri="{FF2B5EF4-FFF2-40B4-BE49-F238E27FC236}">
                  <a16:creationId xmlns:a16="http://schemas.microsoft.com/office/drawing/2014/main" id="{92474B00-68BC-4741-B3E0-EDB323CA76A6}"/>
                </a:ext>
              </a:extLst>
            </p:cNvPr>
            <p:cNvSpPr/>
            <p:nvPr/>
          </p:nvSpPr>
          <p:spPr>
            <a:xfrm>
              <a:off x="4298674" y="3101991"/>
              <a:ext cx="5363135"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Referencia</a:t>
              </a:r>
              <a:r>
                <a:rPr lang="en-US" altLang="ko-KR" sz="975" dirty="0">
                  <a:solidFill>
                    <a:schemeClr val="tx1">
                      <a:lumMod val="85000"/>
                      <a:lumOff val="15000"/>
                    </a:schemeClr>
                  </a:solidFill>
                  <a:latin typeface="Arial" panose="020B0604020202020204" pitchFamily="34" charset="0"/>
                </a:rPr>
                <a:t> para </a:t>
              </a:r>
              <a:r>
                <a:rPr lang="en-US" altLang="ko-KR" sz="975" dirty="0" err="1">
                  <a:solidFill>
                    <a:schemeClr val="tx1">
                      <a:lumMod val="85000"/>
                      <a:lumOff val="15000"/>
                    </a:schemeClr>
                  </a:solidFill>
                  <a:latin typeface="Arial" panose="020B0604020202020204" pitchFamily="34" charset="0"/>
                </a:rPr>
                <a:t>obtener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más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información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sobre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los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métodos</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relacionados</a:t>
              </a:r>
              <a:r>
                <a:rPr lang="en-US" altLang="ko-KR" sz="975" dirty="0">
                  <a:solidFill>
                    <a:schemeClr val="tx1">
                      <a:lumMod val="85000"/>
                      <a:lumOff val="15000"/>
                    </a:schemeClr>
                  </a:solidFill>
                  <a:latin typeface="Arial" panose="020B0604020202020204" pitchFamily="34" charset="0"/>
                </a:rPr>
                <a:t> con LED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GPIO Zero:</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Visite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https://</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gpiozero.readthedocs.io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/stable/</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api_output.html</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3" name="직사각형 12">
            <a:extLst>
              <a:ext uri="{FF2B5EF4-FFF2-40B4-BE49-F238E27FC236}">
                <a16:creationId xmlns:a16="http://schemas.microsoft.com/office/drawing/2014/main" id="{29D6E5C9-C904-4C8C-B843-DC64FC41C89B}"/>
              </a:ext>
            </a:extLst>
          </p:cNvPr>
          <p:cNvSpPr/>
          <p:nvPr/>
        </p:nvSpPr>
        <p:spPr>
          <a:xfrm>
            <a:off x="1293733" y="3124016"/>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Ejecutar led1.py</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17" name="직사각형 16">
            <a:extLst>
              <a:ext uri="{FF2B5EF4-FFF2-40B4-BE49-F238E27FC236}">
                <a16:creationId xmlns:a16="http://schemas.microsoft.com/office/drawing/2014/main" id="{79602EBF-DECB-493F-B67D-58F266B68089}"/>
              </a:ext>
            </a:extLst>
          </p:cNvPr>
          <p:cNvSpPr/>
          <p:nvPr/>
        </p:nvSpPr>
        <p:spPr>
          <a:xfrm>
            <a:off x="1385889" y="3307484"/>
            <a:ext cx="6372224"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Ejecute led1.py en Raspberry Pi.</a:t>
            </a:r>
            <a:endParaRPr lang="ko-KR" altLang="en-US" sz="975" dirty="0">
              <a:solidFill>
                <a:schemeClr val="tx1">
                  <a:lumMod val="85000"/>
                  <a:lumOff val="15000"/>
                </a:schemeClr>
              </a:solidFill>
              <a:latin typeface="Arial" panose="020B0604020202020204" pitchFamily="34" charset="0"/>
            </a:endParaRPr>
          </a:p>
        </p:txBody>
      </p:sp>
      <p:grpSp>
        <p:nvGrpSpPr>
          <p:cNvPr id="18" name="그룹 17">
            <a:extLst>
              <a:ext uri="{FF2B5EF4-FFF2-40B4-BE49-F238E27FC236}">
                <a16:creationId xmlns:a16="http://schemas.microsoft.com/office/drawing/2014/main" id="{D54B5C15-075B-45B1-8204-EEB529D8428F}"/>
              </a:ext>
            </a:extLst>
          </p:cNvPr>
          <p:cNvGrpSpPr/>
          <p:nvPr/>
        </p:nvGrpSpPr>
        <p:grpSpPr>
          <a:xfrm>
            <a:off x="1385888" y="3589972"/>
            <a:ext cx="2645753" cy="242374"/>
            <a:chOff x="3716526" y="2460828"/>
            <a:chExt cx="3527670" cy="323165"/>
          </a:xfrm>
        </p:grpSpPr>
        <p:sp>
          <p:nvSpPr>
            <p:cNvPr id="20" name="TextBox 19">
              <a:extLst>
                <a:ext uri="{FF2B5EF4-FFF2-40B4-BE49-F238E27FC236}">
                  <a16:creationId xmlns:a16="http://schemas.microsoft.com/office/drawing/2014/main" id="{9A1F1FC2-A6D8-42F0-88A6-37CBD4A91F23}"/>
                </a:ext>
              </a:extLst>
            </p:cNvPr>
            <p:cNvSpPr txBox="1"/>
            <p:nvPr/>
          </p:nvSpPr>
          <p:spPr>
            <a:xfrm>
              <a:off x="3800649" y="2460828"/>
              <a:ext cx="3443547" cy="323165"/>
            </a:xfrm>
            <a:prstGeom prst="rect">
              <a:avLst/>
            </a:prstGeom>
            <a:solidFill>
              <a:schemeClr val="tx1"/>
            </a:solidFill>
          </p:spPr>
          <p:txBody>
            <a:bodyPr wrap="square" rtlCol="0">
              <a:spAutoFit/>
            </a:bodyPr>
            <a:lstStyle/>
            <a:p>
              <a:r>
                <a:rPr lang="en-US" altLang="ko-KR" sz="975" dirty="0">
                  <a:solidFill>
                    <a:schemeClr val="bg1"/>
                  </a:solidFill>
                  <a:latin typeface="D2Coding" panose="020B0609020101020101" pitchFamily="49" charset="-127"/>
                  <a:ea typeface="D2Coding" panose="020B0609020101020101" pitchFamily="49" charset="-127"/>
                </a:rPr>
                <a:t>$ python3 led1.py</a:t>
              </a:r>
            </a:p>
          </p:txBody>
        </p:sp>
        <p:sp>
          <p:nvSpPr>
            <p:cNvPr id="22" name="직사각형 21">
              <a:extLst>
                <a:ext uri="{FF2B5EF4-FFF2-40B4-BE49-F238E27FC236}">
                  <a16:creationId xmlns:a16="http://schemas.microsoft.com/office/drawing/2014/main" id="{FF9C1F62-6069-4EA4-8855-340BDC917337}"/>
                </a:ext>
              </a:extLst>
            </p:cNvPr>
            <p:cNvSpPr/>
            <p:nvPr/>
          </p:nvSpPr>
          <p:spPr>
            <a:xfrm>
              <a:off x="3716526" y="2460830"/>
              <a:ext cx="84123"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75">
                <a:latin typeface="Consolas" panose="020B0609020204030204" pitchFamily="49" charset="0"/>
              </a:endParaRPr>
            </a:p>
          </p:txBody>
        </p:sp>
      </p:grpSp>
      <p:pic>
        <p:nvPicPr>
          <p:cNvPr id="23" name="그림 22">
            <a:extLst>
              <a:ext uri="{FF2B5EF4-FFF2-40B4-BE49-F238E27FC236}">
                <a16:creationId xmlns:a16="http://schemas.microsoft.com/office/drawing/2014/main" id="{F66BD5A9-8744-4BEA-86BC-769A598F72C4}"/>
              </a:ext>
            </a:extLst>
          </p:cNvPr>
          <p:cNvPicPr>
            <a:picLocks noChangeAspect="1"/>
          </p:cNvPicPr>
          <p:nvPr/>
        </p:nvPicPr>
        <p:blipFill>
          <a:blip r:embed="rId4"/>
          <a:stretch>
            <a:fillRect/>
          </a:stretch>
        </p:blipFill>
        <p:spPr>
          <a:xfrm>
            <a:off x="1385889" y="3876968"/>
            <a:ext cx="3524488" cy="183518"/>
          </a:xfrm>
          <a:prstGeom prst="rect">
            <a:avLst/>
          </a:prstGeom>
        </p:spPr>
      </p:pic>
      <p:sp>
        <p:nvSpPr>
          <p:cNvPr id="24" name="직사각형 23">
            <a:extLst>
              <a:ext uri="{FF2B5EF4-FFF2-40B4-BE49-F238E27FC236}">
                <a16:creationId xmlns:a16="http://schemas.microsoft.com/office/drawing/2014/main" id="{A4DFB28A-033C-47EB-9825-C5D7BCD5962D}"/>
              </a:ext>
            </a:extLst>
          </p:cNvPr>
          <p:cNvSpPr/>
          <p:nvPr/>
        </p:nvSpPr>
        <p:spPr>
          <a:xfrm>
            <a:off x="1385889" y="4171965"/>
            <a:ext cx="3670697" cy="25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rPr>
              <a:t>Compruebe si el LED permanece encendido.</a:t>
            </a:r>
            <a:endParaRPr lang="ko-KR" altLang="en-US" sz="975" dirty="0">
              <a:solidFill>
                <a:schemeClr val="tx1">
                  <a:lumMod val="85000"/>
                  <a:lumOff val="15000"/>
                </a:schemeClr>
              </a:solidFill>
              <a:latin typeface="Arial" panose="020B0604020202020204" pitchFamily="34" charset="0"/>
            </a:endParaRPr>
          </a:p>
        </p:txBody>
      </p:sp>
      <p:grpSp>
        <p:nvGrpSpPr>
          <p:cNvPr id="2" name="그룹 1"/>
          <p:cNvGrpSpPr/>
          <p:nvPr/>
        </p:nvGrpSpPr>
        <p:grpSpPr>
          <a:xfrm>
            <a:off x="1277541" y="1398619"/>
            <a:ext cx="2684146" cy="1544607"/>
            <a:chOff x="558799" y="1864825"/>
            <a:chExt cx="3578861" cy="2059476"/>
          </a:xfrm>
        </p:grpSpPr>
        <p:pic>
          <p:nvPicPr>
            <p:cNvPr id="9" name="그림 8">
              <a:extLst>
                <a:ext uri="{FF2B5EF4-FFF2-40B4-BE49-F238E27FC236}">
                  <a16:creationId xmlns:a16="http://schemas.microsoft.com/office/drawing/2014/main" id="{2505417B-2116-410E-BC03-4FC63F72A95D}"/>
                </a:ext>
              </a:extLst>
            </p:cNvPr>
            <p:cNvPicPr>
              <a:picLocks noChangeAspect="1"/>
            </p:cNvPicPr>
            <p:nvPr/>
          </p:nvPicPr>
          <p:blipFill>
            <a:blip r:embed="rId5"/>
            <a:stretch>
              <a:fillRect/>
            </a:stretch>
          </p:blipFill>
          <p:spPr>
            <a:xfrm>
              <a:off x="635000" y="1924050"/>
              <a:ext cx="3442449" cy="1905453"/>
            </a:xfrm>
            <a:prstGeom prst="rect">
              <a:avLst/>
            </a:prstGeom>
          </p:spPr>
        </p:pic>
        <p:sp>
          <p:nvSpPr>
            <p:cNvPr id="16" name="직사각형 15">
              <a:extLst>
                <a:ext uri="{FF2B5EF4-FFF2-40B4-BE49-F238E27FC236}">
                  <a16:creationId xmlns:a16="http://schemas.microsoft.com/office/drawing/2014/main" id="{723E5BA7-EEF6-4D4A-8E82-B13686975CCF}"/>
                </a:ext>
              </a:extLst>
            </p:cNvPr>
            <p:cNvSpPr/>
            <p:nvPr/>
          </p:nvSpPr>
          <p:spPr>
            <a:xfrm>
              <a:off x="558799" y="1864825"/>
              <a:ext cx="3578861" cy="205947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2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LED de Control</a:t>
            </a:r>
          </a:p>
        </p:txBody>
      </p:sp>
      <p:sp>
        <p:nvSpPr>
          <p:cNvPr id="2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6670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19DE08AD-82A2-4856-B226-6E4154528855}"/>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rPr>
              <a:t>LED de </a:t>
            </a:r>
            <a:r>
              <a:rPr lang="en-US" altLang="ko-KR" sz="1800" kern="0" dirty="0" err="1">
                <a:solidFill>
                  <a:srgbClr val="0C0C0C"/>
                </a:solidFill>
                <a:latin typeface="Arial" panose="020B0604020202020204" pitchFamily="34" charset="0"/>
                <a:ea typeface="Samsung Sharp Sans" pitchFamily="2" charset="0"/>
                <a:cs typeface="Arial" panose="020B0604020202020204" pitchFamily="34" charset="0"/>
                <a:sym typeface="Arial"/>
              </a:rPr>
              <a:t>parpadeo</a:t>
            </a:r>
            <a:endParaRPr lang="en-US" altLang="ko-KR" sz="1800" kern="0" dirty="0">
              <a:solidFill>
                <a:srgbClr val="0C0C0C"/>
              </a:solidFill>
              <a:latin typeface="Arial" panose="020B0604020202020204" pitchFamily="34" charset="0"/>
              <a:ea typeface="Samsung Sharp Sans" pitchFamily="2" charset="0"/>
              <a:cs typeface="Arial" panose="020B0604020202020204" pitchFamily="34" charset="0"/>
              <a:sym typeface="Arial"/>
            </a:endParaRPr>
          </a:p>
        </p:txBody>
      </p:sp>
      <p:sp>
        <p:nvSpPr>
          <p:cNvPr id="14" name="직사각형 13">
            <a:extLst>
              <a:ext uri="{FF2B5EF4-FFF2-40B4-BE49-F238E27FC236}">
                <a16:creationId xmlns:a16="http://schemas.microsoft.com/office/drawing/2014/main" id="{604FCD56-8A4B-400A-9D42-654F41558E67}"/>
              </a:ext>
            </a:extLst>
          </p:cNvPr>
          <p:cNvSpPr/>
          <p:nvPr/>
        </p:nvSpPr>
        <p:spPr>
          <a:xfrm>
            <a:off x="1293733" y="1401253"/>
            <a:ext cx="646438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6916" indent="-86916">
              <a:spcAft>
                <a:spcPts val="750"/>
              </a:spcAft>
              <a:buSzPct val="120000"/>
              <a:buBlip>
                <a:blip r:embed="rId3"/>
              </a:buBlip>
              <a:defRPr/>
            </a:pPr>
            <a:r>
              <a:rPr lang="en-US" altLang="ko-KR" sz="1050">
                <a:solidFill>
                  <a:schemeClr val="tx1"/>
                </a:solidFill>
                <a:latin typeface="Arial" panose="020B0604020202020204" pitchFamily="34" charset="0"/>
                <a:ea typeface="SamsungOne 400" panose="020B0503030303020204" pitchFamily="34" charset="0"/>
              </a:rPr>
              <a:t>Script de Python(led2.py)</a:t>
            </a:r>
            <a:endParaRPr lang="en-US" altLang="ko-KR" sz="1050" dirty="0">
              <a:solidFill>
                <a:schemeClr val="tx1"/>
              </a:solidFill>
              <a:latin typeface="Arial" panose="020B0604020202020204" pitchFamily="34" charset="0"/>
              <a:ea typeface="SamsungOne 400" panose="020B0503030303020204" pitchFamily="34" charset="0"/>
            </a:endParaRPr>
          </a:p>
        </p:txBody>
      </p:sp>
      <p:sp>
        <p:nvSpPr>
          <p:cNvPr id="20" name="직사각형 19">
            <a:extLst>
              <a:ext uri="{FF2B5EF4-FFF2-40B4-BE49-F238E27FC236}">
                <a16:creationId xmlns:a16="http://schemas.microsoft.com/office/drawing/2014/main" id="{D518EDF1-04BB-4149-B5BD-1F4639E0C0C1}"/>
              </a:ext>
            </a:extLst>
          </p:cNvPr>
          <p:cNvSpPr/>
          <p:nvPr/>
        </p:nvSpPr>
        <p:spPr>
          <a:xfrm>
            <a:off x="1385888" y="1591411"/>
            <a:ext cx="6372225" cy="863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3987" rIns="107975" bIns="53987"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rPr>
              <a:t>Hagamos</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LED </a:t>
            </a:r>
            <a:r>
              <a:rPr lang="en-US" altLang="ko-KR" sz="975" dirty="0" err="1">
                <a:solidFill>
                  <a:schemeClr val="tx1">
                    <a:lumMod val="85000"/>
                    <a:lumOff val="15000"/>
                  </a:schemeClr>
                </a:solidFill>
                <a:latin typeface="Arial" panose="020B0604020202020204" pitchFamily="34" charset="0"/>
              </a:rPr>
              <a:t>parpadee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ciclo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específico</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El </a:t>
            </a:r>
            <a:r>
              <a:rPr lang="en-US" altLang="ko-KR" sz="975" dirty="0" err="1">
                <a:solidFill>
                  <a:schemeClr val="tx1">
                    <a:lumMod val="85000"/>
                    <a:lumOff val="15000"/>
                  </a:schemeClr>
                </a:solidFill>
                <a:latin typeface="Arial" panose="020B0604020202020204" pitchFamily="34" charset="0"/>
              </a:rPr>
              <a:t>método</a:t>
            </a:r>
            <a:r>
              <a:rPr lang="en-US" altLang="ko-KR" sz="975" dirty="0">
                <a:solidFill>
                  <a:schemeClr val="tx1">
                    <a:lumMod val="85000"/>
                    <a:lumOff val="15000"/>
                  </a:schemeClr>
                </a:solidFill>
                <a:latin typeface="Arial" panose="020B0604020202020204" pitchFamily="34" charset="0"/>
              </a:rPr>
              <a:t> pause() de la </a:t>
            </a:r>
            <a:r>
              <a:rPr lang="en-US" altLang="ko-KR" sz="975" dirty="0" err="1">
                <a:solidFill>
                  <a:schemeClr val="tx1">
                    <a:lumMod val="85000"/>
                    <a:lumOff val="15000"/>
                  </a:schemeClr>
                </a:solidFill>
                <a:latin typeface="Arial" panose="020B0604020202020204" pitchFamily="34" charset="0"/>
              </a:rPr>
              <a:t>librería</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señales</a:t>
            </a:r>
            <a:r>
              <a:rPr lang="en-US" altLang="ko-KR" sz="975" dirty="0">
                <a:solidFill>
                  <a:schemeClr val="tx1">
                    <a:lumMod val="85000"/>
                    <a:lumOff val="15000"/>
                  </a:schemeClr>
                </a:solidFill>
                <a:latin typeface="Arial" panose="020B0604020202020204" pitchFamily="34" charset="0"/>
              </a:rPr>
              <a:t> pone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proceso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reposo</a:t>
            </a:r>
            <a:r>
              <a:rPr lang="en-US" altLang="ko-KR" sz="975" dirty="0">
                <a:solidFill>
                  <a:schemeClr val="tx1">
                    <a:lumMod val="85000"/>
                    <a:lumOff val="15000"/>
                  </a:schemeClr>
                </a:solidFill>
                <a:latin typeface="Arial" panose="020B0604020202020204" pitchFamily="34" charset="0"/>
              </a:rPr>
              <a:t> hasta que se </a:t>
            </a:r>
            <a:r>
              <a:rPr lang="en-US" altLang="ko-KR" sz="975" dirty="0" err="1">
                <a:solidFill>
                  <a:schemeClr val="tx1">
                    <a:lumMod val="85000"/>
                    <a:lumOff val="15000"/>
                  </a:schemeClr>
                </a:solidFill>
                <a:latin typeface="Arial" panose="020B0604020202020204" pitchFamily="34" charset="0"/>
              </a:rPr>
              <a:t>recibe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señal</a:t>
            </a:r>
            <a:r>
              <a:rPr lang="en-US" altLang="ko-KR" sz="975" dirty="0">
                <a:solidFill>
                  <a:schemeClr val="tx1">
                    <a:lumMod val="85000"/>
                    <a:lumOff val="15000"/>
                  </a:schemeClr>
                </a:solidFill>
                <a:latin typeface="Arial" panose="020B0604020202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rPr>
              <a:t>Dado que </a:t>
            </a:r>
            <a:r>
              <a:rPr lang="en-US" altLang="ko-KR" sz="975" dirty="0" err="1">
                <a:solidFill>
                  <a:schemeClr val="tx1">
                    <a:lumMod val="85000"/>
                    <a:lumOff val="15000"/>
                  </a:schemeClr>
                </a:solidFill>
                <a:latin typeface="Arial" panose="020B0604020202020204" pitchFamily="34" charset="0"/>
              </a:rPr>
              <a:t>el</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proceso</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reinicia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cuando</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entra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nueva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señal</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través</a:t>
            </a:r>
            <a:r>
              <a:rPr lang="en-US" altLang="ko-KR" sz="975" dirty="0">
                <a:solidFill>
                  <a:schemeClr val="tx1">
                    <a:lumMod val="85000"/>
                    <a:lumOff val="15000"/>
                  </a:schemeClr>
                </a:solidFill>
                <a:latin typeface="Arial" panose="020B0604020202020204" pitchFamily="34" charset="0"/>
              </a:rPr>
              <a:t> de la </a:t>
            </a:r>
            <a:r>
              <a:rPr lang="en-US" altLang="ko-KR" sz="975" dirty="0" err="1">
                <a:solidFill>
                  <a:schemeClr val="tx1">
                    <a:lumMod val="85000"/>
                    <a:lumOff val="15000"/>
                  </a:schemeClr>
                </a:solidFill>
                <a:latin typeface="Arial" panose="020B0604020202020204" pitchFamily="34" charset="0"/>
              </a:rPr>
              <a:t>función</a:t>
            </a:r>
            <a:r>
              <a:rPr lang="en-US" altLang="ko-KR" sz="975" dirty="0">
                <a:solidFill>
                  <a:schemeClr val="tx1">
                    <a:lumMod val="85000"/>
                    <a:lumOff val="15000"/>
                  </a:schemeClr>
                </a:solidFill>
                <a:latin typeface="Arial" panose="020B0604020202020204" pitchFamily="34" charset="0"/>
              </a:rPr>
              <a:t> de </a:t>
            </a:r>
            <a:r>
              <a:rPr lang="en-US" altLang="ko-KR" sz="975" dirty="0" err="1">
                <a:solidFill>
                  <a:schemeClr val="tx1">
                    <a:lumMod val="85000"/>
                    <a:lumOff val="15000"/>
                  </a:schemeClr>
                </a:solidFill>
                <a:latin typeface="Arial" panose="020B0604020202020204" pitchFamily="34" charset="0"/>
              </a:rPr>
              <a:t>pausa</a:t>
            </a:r>
            <a:r>
              <a:rPr lang="en-US" altLang="ko-KR" sz="975" dirty="0">
                <a:solidFill>
                  <a:schemeClr val="tx1">
                    <a:lumMod val="85000"/>
                    <a:lumOff val="15000"/>
                  </a:schemeClr>
                </a:solidFill>
                <a:latin typeface="Arial" panose="020B0604020202020204" pitchFamily="34" charset="0"/>
              </a:rPr>
              <a:t>, se </a:t>
            </a:r>
            <a:r>
              <a:rPr lang="en-US" altLang="ko-KR" sz="975" dirty="0" err="1">
                <a:solidFill>
                  <a:schemeClr val="tx1">
                    <a:lumMod val="85000"/>
                    <a:lumOff val="15000"/>
                  </a:schemeClr>
                </a:solidFill>
                <a:latin typeface="Arial" panose="020B0604020202020204" pitchFamily="34" charset="0"/>
              </a:rPr>
              <a:t>puede</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repetir</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cada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vez</a:t>
            </a:r>
            <a:r>
              <a:rPr lang="en-US" altLang="ko-KR" sz="975" dirty="0">
                <a:solidFill>
                  <a:schemeClr val="tx1">
                    <a:lumMod val="85000"/>
                    <a:lumOff val="15000"/>
                  </a:schemeClr>
                </a:solidFill>
                <a:latin typeface="Arial" panose="020B0604020202020204" pitchFamily="34" charset="0"/>
              </a:rPr>
              <a:t> que </a:t>
            </a:r>
            <a:r>
              <a:rPr lang="en-US" altLang="ko-KR" sz="975" dirty="0" err="1">
                <a:solidFill>
                  <a:schemeClr val="tx1">
                    <a:lumMod val="85000"/>
                    <a:lumOff val="15000"/>
                  </a:schemeClr>
                </a:solidFill>
                <a:latin typeface="Arial" panose="020B0604020202020204" pitchFamily="34" charset="0"/>
              </a:rPr>
              <a:t>entra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una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nueva</a:t>
            </a:r>
            <a:r>
              <a:rPr lang="en-US" altLang="ko-KR" sz="975" dirty="0">
                <a:solidFill>
                  <a:schemeClr val="tx1">
                    <a:lumMod val="85000"/>
                    <a:lumOff val="15000"/>
                  </a:schemeClr>
                </a:solidFill>
                <a:latin typeface="Arial" panose="020B0604020202020204" pitchFamily="34" charset="0"/>
              </a:rPr>
              <a:t> </a:t>
            </a:r>
            <a:r>
              <a:rPr lang="en-US" altLang="ko-KR" sz="975" dirty="0" err="1">
                <a:solidFill>
                  <a:schemeClr val="tx1">
                    <a:lumMod val="85000"/>
                    <a:lumOff val="15000"/>
                  </a:schemeClr>
                </a:solidFill>
                <a:latin typeface="Arial" panose="020B0604020202020204" pitchFamily="34" charset="0"/>
              </a:rPr>
              <a:t>señal</a:t>
            </a:r>
            <a:r>
              <a:rPr lang="en-US" altLang="ko-KR" sz="975" dirty="0">
                <a:solidFill>
                  <a:schemeClr val="tx1">
                    <a:lumMod val="85000"/>
                    <a:lumOff val="15000"/>
                  </a:schemeClr>
                </a:solidFill>
                <a:latin typeface="Arial" panose="020B0604020202020204" pitchFamily="34" charset="0"/>
              </a:rPr>
              <a:t> a </a:t>
            </a:r>
            <a:r>
              <a:rPr lang="en-US" altLang="ko-KR" sz="975" dirty="0" err="1">
                <a:solidFill>
                  <a:schemeClr val="tx1">
                    <a:lumMod val="85000"/>
                    <a:lumOff val="15000"/>
                  </a:schemeClr>
                </a:solidFill>
                <a:latin typeface="Arial" panose="020B0604020202020204" pitchFamily="34" charset="0"/>
              </a:rPr>
              <a:t>través</a:t>
            </a:r>
            <a:r>
              <a:rPr lang="en-US" altLang="ko-KR" sz="975" dirty="0">
                <a:solidFill>
                  <a:schemeClr val="tx1">
                    <a:lumMod val="85000"/>
                    <a:lumOff val="15000"/>
                  </a:schemeClr>
                </a:solidFill>
                <a:latin typeface="Arial" panose="020B0604020202020204" pitchFamily="34" charset="0"/>
              </a:rPr>
              <a:t> de un </a:t>
            </a:r>
            <a:r>
              <a:rPr lang="en-US" altLang="ko-KR" sz="975" dirty="0" err="1">
                <a:solidFill>
                  <a:schemeClr val="tx1">
                    <a:lumMod val="85000"/>
                    <a:lumOff val="15000"/>
                  </a:schemeClr>
                </a:solidFill>
                <a:latin typeface="Arial" panose="020B0604020202020204" pitchFamily="34" charset="0"/>
              </a:rPr>
              <a:t>parpadeo</a:t>
            </a:r>
            <a:r>
              <a:rPr lang="en-US" altLang="ko-KR" sz="975" dirty="0">
                <a:solidFill>
                  <a:schemeClr val="tx1">
                    <a:lumMod val="85000"/>
                    <a:lumOff val="15000"/>
                  </a:schemeClr>
                </a:solidFill>
                <a:latin typeface="Arial" panose="020B0604020202020204" pitchFamily="34" charset="0"/>
              </a:rPr>
              <a:t> sin </a:t>
            </a:r>
            <a:r>
              <a:rPr lang="en-US" altLang="ko-KR" sz="975" dirty="0" err="1">
                <a:solidFill>
                  <a:schemeClr val="tx1">
                    <a:lumMod val="85000"/>
                    <a:lumOff val="15000"/>
                  </a:schemeClr>
                </a:solidFill>
                <a:latin typeface="Arial" panose="020B0604020202020204" pitchFamily="34" charset="0"/>
              </a:rPr>
              <a:t>escribir</a:t>
            </a:r>
            <a:r>
              <a:rPr lang="en-US" altLang="ko-KR" sz="975" dirty="0">
                <a:solidFill>
                  <a:schemeClr val="tx1">
                    <a:lumMod val="85000"/>
                    <a:lumOff val="15000"/>
                  </a:schemeClr>
                </a:solidFill>
                <a:latin typeface="Arial" panose="020B0604020202020204" pitchFamily="34" charset="0"/>
              </a:rPr>
              <a:t> un </a:t>
            </a:r>
            <a:r>
              <a:rPr lang="en-US" altLang="ko-KR" sz="975" dirty="0" err="1">
                <a:solidFill>
                  <a:schemeClr val="tx1">
                    <a:lumMod val="85000"/>
                    <a:lumOff val="15000"/>
                  </a:schemeClr>
                </a:solidFill>
                <a:latin typeface="Arial" panose="020B0604020202020204" pitchFamily="34" charset="0"/>
              </a:rPr>
              <a:t>ciclo</a:t>
            </a:r>
            <a:r>
              <a:rPr lang="en-US" altLang="ko-KR" sz="975" dirty="0">
                <a:solidFill>
                  <a:schemeClr val="tx1">
                    <a:lumMod val="85000"/>
                    <a:lumOff val="15000"/>
                  </a:schemeClr>
                </a:solidFill>
                <a:latin typeface="Arial" panose="020B0604020202020204" pitchFamily="34" charset="0"/>
              </a:rPr>
              <a:t> while.</a:t>
            </a:r>
          </a:p>
        </p:txBody>
      </p:sp>
      <p:sp>
        <p:nvSpPr>
          <p:cNvPr id="21" name="TextBox 20">
            <a:extLst>
              <a:ext uri="{FF2B5EF4-FFF2-40B4-BE49-F238E27FC236}">
                <a16:creationId xmlns:a16="http://schemas.microsoft.com/office/drawing/2014/main" id="{1669229E-992E-4F13-97B0-46AEF729BA7E}"/>
              </a:ext>
            </a:extLst>
          </p:cNvPr>
          <p:cNvSpPr txBox="1"/>
          <p:nvPr/>
        </p:nvSpPr>
        <p:spPr>
          <a:xfrm>
            <a:off x="3893106" y="2593697"/>
            <a:ext cx="4056573" cy="1600438"/>
          </a:xfrm>
          <a:prstGeom prst="rect">
            <a:avLst/>
          </a:prstGeom>
          <a:noFill/>
        </p:spPr>
        <p:txBody>
          <a:bodyPr wrap="square">
            <a:spAutoFit/>
          </a:bodyPr>
          <a:lstStyle/>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gpiozero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Importar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pausa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librería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señales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4: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pin GPIO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6: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Haga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LED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parpadee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ciclo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encendido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durante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apagado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durante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7: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Reiniciar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proceso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recibe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nueva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señal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385889" y="2542318"/>
            <a:ext cx="2558653" cy="1515332"/>
            <a:chOff x="703263" y="3389757"/>
            <a:chExt cx="3411537" cy="2020443"/>
          </a:xfrm>
        </p:grpSpPr>
        <p:pic>
          <p:nvPicPr>
            <p:cNvPr id="18" name="그림 17">
              <a:extLst>
                <a:ext uri="{FF2B5EF4-FFF2-40B4-BE49-F238E27FC236}">
                  <a16:creationId xmlns:a16="http://schemas.microsoft.com/office/drawing/2014/main" id="{4F4DAE75-A86D-4788-AAB9-62AC37F0F048}"/>
                </a:ext>
              </a:extLst>
            </p:cNvPr>
            <p:cNvPicPr>
              <a:picLocks noChangeAspect="1"/>
            </p:cNvPicPr>
            <p:nvPr/>
          </p:nvPicPr>
          <p:blipFill>
            <a:blip r:embed="rId4"/>
            <a:stretch>
              <a:fillRect/>
            </a:stretch>
          </p:blipFill>
          <p:spPr>
            <a:xfrm>
              <a:off x="771843" y="3465958"/>
              <a:ext cx="3274377" cy="1873672"/>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703263" y="3389757"/>
              <a:ext cx="3411537" cy="20204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LED de Control</a:t>
            </a:r>
          </a:p>
        </p:txBody>
      </p:sp>
      <p:sp>
        <p:nvSpPr>
          <p:cNvPr id="1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3926427"/>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디자인 사용자 지정">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8ED2E6D4E77E244B9E3F70AF9B53527" ma:contentTypeVersion="8" ma:contentTypeDescription="새 문서를 만듭니다." ma:contentTypeScope="" ma:versionID="c08ebf72a7e43cee30c23a4279c60294">
  <xsd:schema xmlns:xsd="http://www.w3.org/2001/XMLSchema" xmlns:xs="http://www.w3.org/2001/XMLSchema" xmlns:p="http://schemas.microsoft.com/office/2006/metadata/properties" xmlns:ns3="07134975-eb7f-4440-beb9-cfc7c744d082" targetNamespace="http://schemas.microsoft.com/office/2006/metadata/properties" ma:root="true" ma:fieldsID="98866e2e059d692a73d6a48693eec6f7" ns3:_="">
    <xsd:import namespace="07134975-eb7f-4440-beb9-cfc7c744d08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4975-eb7f-4440-beb9-cfc7c744d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B3CE82-460A-4913-A09D-71D4C0979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134975-eb7f-4440-beb9-cfc7c744d0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3DF7B2-1BE5-4C11-BA57-E44398107CF3}">
  <ds:schemaRefs>
    <ds:schemaRef ds:uri="http://schemas.microsoft.com/sharepoint/v3/contenttype/forms"/>
  </ds:schemaRefs>
</ds:datastoreItem>
</file>

<file path=customXml/itemProps3.xml><?xml version="1.0" encoding="utf-8"?>
<ds:datastoreItem xmlns:ds="http://schemas.openxmlformats.org/officeDocument/2006/customXml" ds:itemID="{035CEAD9-5758-4689-9039-214081C3CF62}">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7134975-eb7f-4440-beb9-cfc7c744d082"/>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24802</TotalTime>
  <Words>8000</Words>
  <Application>Microsoft Macintosh PowerPoint</Application>
  <PresentationFormat>On-screen Show (16:9)</PresentationFormat>
  <Paragraphs>805</Paragraphs>
  <Slides>76</Slides>
  <Notes>74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76</vt:i4>
      </vt:variant>
    </vt:vector>
  </HeadingPairs>
  <TitlesOfParts>
    <vt:vector size="90" baseType="lpstr">
      <vt:lpstr>Calibri Light</vt:lpstr>
      <vt:lpstr>Arial</vt:lpstr>
      <vt:lpstr>D2Coding</vt:lpstr>
      <vt:lpstr>Consolas</vt:lpstr>
      <vt:lpstr>Lato</vt:lpstr>
      <vt:lpstr>Noto Sans</vt:lpstr>
      <vt:lpstr>Calibri</vt:lpstr>
      <vt:lpstr>나눔고딕 ExtraBold</vt:lpstr>
      <vt:lpstr>SamsungOne 400</vt:lpstr>
      <vt:lpstr>Wingdings</vt:lpstr>
      <vt:lpstr>Roboto</vt:lpstr>
      <vt:lpstr>맑은 고딕</vt:lpstr>
      <vt:lpstr>디자인 사용자 지정</vt:lpstr>
      <vt:lpstr>1_디자인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Pamela Rdz</cp:lastModifiedBy>
  <cp:revision>935</cp:revision>
  <cp:lastPrinted>2018-07-16T13:31:32Z</cp:lastPrinted>
  <dcterms:created xsi:type="dcterms:W3CDTF">2018-03-02T14:47:58Z</dcterms:created>
  <dcterms:modified xsi:type="dcterms:W3CDTF">2023-09-22T01:59:18Z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